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2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4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5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06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371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29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13946"/>
            <a:ext cx="10960100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2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/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2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70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475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12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0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8257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1306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115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47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70985" y="2930526"/>
            <a:ext cx="10850033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670985" y="512764"/>
            <a:ext cx="10850033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838200" y="30718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838200" y="735013"/>
            <a:ext cx="105156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838200" y="3467100"/>
            <a:ext cx="105156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/>
              <a:t>Statement 1 Lorem ipsum </a:t>
            </a:r>
            <a:r>
              <a:rPr lang="en-GB" sz="1800" dirty="0" err="1"/>
              <a:t>dolor</a:t>
            </a:r>
            <a:r>
              <a:rPr lang="en-GB" sz="1800" dirty="0"/>
              <a:t> sit </a:t>
            </a:r>
            <a:r>
              <a:rPr lang="en-GB" sz="1800" dirty="0" err="1"/>
              <a:t>amet</a:t>
            </a:r>
            <a:r>
              <a:rPr lang="en-GB" sz="1800" dirty="0"/>
              <a:t>, </a:t>
            </a:r>
            <a:r>
              <a:rPr lang="en-GB" sz="1800" dirty="0" err="1"/>
              <a:t>consectetur</a:t>
            </a:r>
            <a:r>
              <a:rPr lang="en-GB" sz="1800" dirty="0"/>
              <a:t> </a:t>
            </a:r>
            <a:r>
              <a:rPr lang="en-GB" sz="1800" dirty="0" err="1"/>
              <a:t>adipiscing</a:t>
            </a:r>
            <a:r>
              <a:rPr lang="en-GB" sz="1800" dirty="0"/>
              <a:t> </a:t>
            </a:r>
            <a:r>
              <a:rPr lang="en-GB" sz="1800" dirty="0" err="1"/>
              <a:t>elit</a:t>
            </a:r>
            <a:r>
              <a:rPr lang="en-GB" sz="1800" dirty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/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600" dirty="0"/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147659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9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9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0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9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86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9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6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B99A-95E5-402C-AD59-483C944CA99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F149-816C-48B0-B507-D7E3B258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6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79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4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m4a"/><Relationship Id="rId7" Type="http://schemas.openxmlformats.org/officeDocument/2006/relationships/image" Target="../media/image9.png"/><Relationship Id="rId2" Type="http://schemas.microsoft.com/office/2007/relationships/media" Target="../media/media9.m4a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7490" y="2115444"/>
            <a:ext cx="7307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3600" dirty="0"/>
              <a:t>IALT be able to take notes from a range of texts. </a:t>
            </a:r>
            <a:endParaRPr lang="en-GB" altLang="en-US" sz="36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26"/>
    </mc:Choice>
    <mc:Fallback>
      <p:transition spd="slow" advTm="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690" y="1016000"/>
            <a:ext cx="6547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to you…</a:t>
            </a:r>
          </a:p>
          <a:p>
            <a:endParaRPr lang="en-GB" dirty="0"/>
          </a:p>
          <a:p>
            <a:r>
              <a:rPr lang="en-GB" dirty="0"/>
              <a:t>Watch the video again and jot down the key points on note taking.</a:t>
            </a:r>
          </a:p>
          <a:p>
            <a:r>
              <a:rPr lang="en-GB" dirty="0"/>
              <a:t>They should help you remember the most efficient and helpful way to record information in note form.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2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65"/>
    </mc:Choice>
    <mc:Fallback>
      <p:transition spd="slow" advTm="18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/>
          <p:cNvSpPr>
            <a:spLocks noGrp="1"/>
          </p:cNvSpPr>
          <p:nvPr>
            <p:ph type="title"/>
          </p:nvPr>
        </p:nvSpPr>
        <p:spPr>
          <a:xfrm>
            <a:off x="2279650" y="479426"/>
            <a:ext cx="7632700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Why Take Notes?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650" y="1789113"/>
            <a:ext cx="7632700" cy="812800"/>
          </a:xfrm>
          <a:prstGeom prst="rect">
            <a:avLst/>
          </a:prstGeom>
          <a:solidFill>
            <a:srgbClr val="F5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 gather information about a specific topic.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9650" y="2836863"/>
            <a:ext cx="7632700" cy="81280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 use within a piece of writing at a later date.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9650" y="3884613"/>
            <a:ext cx="7632700" cy="812800"/>
          </a:xfrm>
          <a:prstGeom prst="rect">
            <a:avLst/>
          </a:prstGeom>
          <a:solidFill>
            <a:srgbClr val="4D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 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analyse</a:t>
            </a:r>
            <a:r>
              <a:rPr lang="en-US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a text.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9650" y="4930775"/>
            <a:ext cx="7632700" cy="812800"/>
          </a:xfrm>
          <a:prstGeom prst="rect">
            <a:avLst/>
          </a:prstGeom>
          <a:solidFill>
            <a:srgbClr val="23A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To revise for a test.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46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89"/>
    </mc:Choice>
    <mc:Fallback>
      <p:transition spd="slow" advTm="17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2279650" y="479426"/>
            <a:ext cx="7632700" cy="993775"/>
          </a:xfrm>
        </p:spPr>
        <p:txBody>
          <a:bodyPr/>
          <a:lstStyle/>
          <a:p>
            <a:pPr eaLnBrk="1" hangingPunct="1"/>
            <a:r>
              <a:rPr lang="en-GB" altLang="en-US" smtClean="0"/>
              <a:t>Where Do I Begin?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650" y="1473201"/>
            <a:ext cx="3714750" cy="4619625"/>
          </a:xfrm>
          <a:prstGeom prst="rect">
            <a:avLst/>
          </a:prstGeom>
          <a:solidFill>
            <a:srgbClr val="23A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When you first open a book, especially for a complex subject, </a:t>
            </a:r>
            <a:b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it can be very intimidating.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prstClr val="white"/>
              </a:solidFill>
              <a:latin typeface="Sassoon Infant Rg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The idea that you have to look </a:t>
            </a:r>
            <a:b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at all this information and pick </a:t>
            </a:r>
            <a:b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out the important parts can be </a:t>
            </a:r>
            <a:b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very overwhelming.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prstClr val="white"/>
              </a:solidFill>
              <a:latin typeface="Sassoon Infant Rg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Where do I start?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prstClr val="white"/>
              </a:solidFill>
              <a:latin typeface="Sassoon Infant Rg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How do I know which </a:t>
            </a:r>
            <a:b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information is important?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sz="1400" dirty="0">
              <a:solidFill>
                <a:prstClr val="white"/>
              </a:solidFill>
              <a:latin typeface="Sassoon Infant Rg"/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prstClr val="white"/>
                </a:solidFill>
                <a:latin typeface="Sassoon Infant Rg"/>
                <a:ea typeface="ＭＳ Ｐゴシック" panose="020B0600070205080204" pitchFamily="34" charset="-128"/>
              </a:rPr>
              <a:t>How can I shorten the sentences? </a:t>
            </a: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r="3639"/>
          <a:stretch>
            <a:fillRect/>
          </a:stretch>
        </p:blipFill>
        <p:spPr bwMode="auto">
          <a:xfrm>
            <a:off x="6213476" y="1473201"/>
            <a:ext cx="36988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7937" r="624" b="1736"/>
          <a:stretch>
            <a:fillRect/>
          </a:stretch>
        </p:blipFill>
        <p:spPr bwMode="auto">
          <a:xfrm>
            <a:off x="6213476" y="3852863"/>
            <a:ext cx="36988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1"/>
          <p:cNvSpPr txBox="1">
            <a:spLocks noChangeArrowheads="1"/>
          </p:cNvSpPr>
          <p:nvPr/>
        </p:nvSpPr>
        <p:spPr bwMode="auto">
          <a:xfrm>
            <a:off x="4313239" y="6245226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500">
                <a:latin typeface="BPreplay" pitchFamily="50" charset="0"/>
              </a:rPr>
              <a:t>Photo courtesy of manchesterlibrary, lynlomasi (@flickr.com) - granted under creative commons licence – attribution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0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200"/>
    </mc:Choice>
    <mc:Fallback>
      <p:transition spd="slow" advTm="3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"/>
          <p:cNvSpPr>
            <a:spLocks noGrp="1"/>
          </p:cNvSpPr>
          <p:nvPr>
            <p:ph type="title"/>
          </p:nvPr>
        </p:nvSpPr>
        <p:spPr>
          <a:xfrm>
            <a:off x="2279650" y="479426"/>
            <a:ext cx="7632700" cy="99377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Don’t Panic!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650" y="1473201"/>
            <a:ext cx="763270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There are a few different tricks and tools that you can use to make this easier.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79650" y="2466975"/>
            <a:ext cx="7632700" cy="692150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Look at the </a:t>
            </a: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pictures and headings.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79650" y="3476625"/>
            <a:ext cx="7632700" cy="692150"/>
          </a:xfrm>
          <a:prstGeom prst="rect">
            <a:avLst/>
          </a:prstGeom>
          <a:solidFill>
            <a:srgbClr val="4D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Read and take notes on one subheading at a time.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79650" y="4486275"/>
            <a:ext cx="7632700" cy="692150"/>
          </a:xfrm>
          <a:prstGeom prst="rect">
            <a:avLst/>
          </a:prstGeom>
          <a:solidFill>
            <a:srgbClr val="AA3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Make helpful notes.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386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88"/>
    </mc:Choice>
    <mc:Fallback>
      <p:transition spd="slow" advTm="16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/>
          <p:cNvSpPr>
            <a:spLocks noGrp="1"/>
          </p:cNvSpPr>
          <p:nvPr>
            <p:ph type="title"/>
          </p:nvPr>
        </p:nvSpPr>
        <p:spPr>
          <a:xfrm>
            <a:off x="1882775" y="479426"/>
            <a:ext cx="8432800" cy="993775"/>
          </a:xfrm>
        </p:spPr>
        <p:txBody>
          <a:bodyPr/>
          <a:lstStyle/>
          <a:p>
            <a:pPr algn="ctr" eaLnBrk="1" hangingPunct="1"/>
            <a:r>
              <a:rPr lang="en-GB" altLang="en-US" smtClean="0"/>
              <a:t>Examine the Pictures and Headings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36988" y="1557339"/>
            <a:ext cx="4525962" cy="4524375"/>
            <a:chOff x="2313354" y="1557211"/>
            <a:chExt cx="4525106" cy="4525106"/>
          </a:xfrm>
        </p:grpSpPr>
        <p:sp>
          <p:nvSpPr>
            <p:cNvPr id="2" name="Oval 1"/>
            <p:cNvSpPr/>
            <p:nvPr/>
          </p:nvSpPr>
          <p:spPr>
            <a:xfrm>
              <a:off x="2313354" y="1557211"/>
              <a:ext cx="4525106" cy="4525106"/>
            </a:xfrm>
            <a:prstGeom prst="ellipse">
              <a:avLst/>
            </a:prstGeom>
            <a:noFill/>
            <a:ln w="76200">
              <a:solidFill>
                <a:srgbClr val="FF8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anchor="ctr"/>
            <a:lstStyle/>
            <a:p>
              <a:pPr marL="0" lvl="1" algn="ctr">
                <a:defRPr/>
              </a:pPr>
              <a:endParaRPr lang="en-US" altLang="en-US" dirty="0">
                <a:cs typeface="Arial" panose="020B0604020202020204" pitchFamily="34" charset="0"/>
              </a:endParaRPr>
            </a:p>
          </p:txBody>
        </p:sp>
        <p:sp>
          <p:nvSpPr>
            <p:cNvPr id="22533" name="TextBox 2"/>
            <p:cNvSpPr txBox="1">
              <a:spLocks noChangeArrowheads="1"/>
            </p:cNvSpPr>
            <p:nvPr/>
          </p:nvSpPr>
          <p:spPr bwMode="auto">
            <a:xfrm>
              <a:off x="2461052" y="3732197"/>
              <a:ext cx="4228122" cy="1200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solidFill>
                  <a:schemeClr val="tx1"/>
                </a:solidFill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You can use the headings from the text as the main points in a plan for </a:t>
              </a:r>
              <a:br>
                <a:rPr lang="en-GB" altLang="en-US" dirty="0">
                  <a:solidFill>
                    <a:schemeClr val="tx1"/>
                  </a:solidFill>
                </a:rPr>
              </a:br>
              <a:r>
                <a:rPr lang="en-GB" altLang="en-US" dirty="0">
                  <a:solidFill>
                    <a:schemeClr val="tx1"/>
                  </a:solidFill>
                </a:rPr>
                <a:t>your notes if you want to. </a:t>
              </a:r>
            </a:p>
          </p:txBody>
        </p:sp>
      </p:grp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134028" y="2447506"/>
            <a:ext cx="42289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Look carefully at any pictures and diagrams as they may give you more information or help to explain things.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448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8"/>
    </mc:Choice>
    <mc:Fallback>
      <p:transition spd="slow" advTm="2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2027239" y="479425"/>
            <a:ext cx="8137525" cy="1498600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Read and Take Notes on One Subheading at a Time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9650" y="1799960"/>
            <a:ext cx="7632700" cy="1428663"/>
          </a:xfrm>
          <a:prstGeom prst="rect">
            <a:avLst/>
          </a:prstGeom>
          <a:solidFill>
            <a:srgbClr val="23A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Work on one sub-heading at a time</a:t>
            </a:r>
            <a:r>
              <a:rPr lang="en-GB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. Look for key words in the text and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write down key information as you go.</a:t>
            </a:r>
          </a:p>
          <a:p>
            <a:pPr algn="ctr">
              <a:defRPr/>
            </a:pPr>
            <a:r>
              <a:rPr lang="en-GB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endParaRPr lang="en-GB" altLang="en-US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79650" y="3375994"/>
            <a:ext cx="7632700" cy="1173163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Once you have found the correct section, </a:t>
            </a:r>
            <a:b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you do not have to read every single word.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9650" y="4696528"/>
            <a:ext cx="7632700" cy="1173163"/>
          </a:xfrm>
          <a:prstGeom prst="rect">
            <a:avLst/>
          </a:prstGeom>
          <a:solidFill>
            <a:srgbClr val="FF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Skim over each sentence, </a:t>
            </a:r>
            <a:b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taking in the important facts.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575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19"/>
    </mc:Choice>
    <mc:Fallback>
      <p:transition spd="slow" advTm="25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/>
          <p:cNvSpPr>
            <a:spLocks noGrp="1"/>
          </p:cNvSpPr>
          <p:nvPr>
            <p:ph type="title"/>
          </p:nvPr>
        </p:nvSpPr>
        <p:spPr>
          <a:xfrm>
            <a:off x="2027239" y="479426"/>
            <a:ext cx="8137525" cy="2036763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Writing </a:t>
            </a:r>
            <a:r>
              <a:rPr lang="en-GB" altLang="en-US" dirty="0" smtClean="0"/>
              <a:t>down Only </a:t>
            </a:r>
            <a:br>
              <a:rPr lang="en-GB" altLang="en-US" dirty="0" smtClean="0"/>
            </a:br>
            <a:r>
              <a:rPr lang="en-GB" altLang="en-US" dirty="0" smtClean="0"/>
              <a:t>the Key Information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79650" y="2374901"/>
            <a:ext cx="7632700" cy="1173163"/>
          </a:xfrm>
          <a:prstGeom prst="rect">
            <a:avLst/>
          </a:prstGeom>
          <a:solidFill>
            <a:srgbClr val="4D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Decide what is most important </a:t>
            </a:r>
            <a:b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and write that down.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650" y="3679826"/>
            <a:ext cx="7632700" cy="1173163"/>
          </a:xfrm>
          <a:prstGeom prst="rect">
            <a:avLst/>
          </a:prstGeom>
          <a:solidFill>
            <a:srgbClr val="4DBA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Only write down key words and phrases; </a:t>
            </a:r>
            <a:b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you do not need to write in full sentences.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36"/>
    </mc:Choice>
    <mc:Fallback>
      <p:transition spd="slow" advTm="1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0"/>
          <p:cNvSpPr>
            <a:spLocks noGrp="1"/>
          </p:cNvSpPr>
          <p:nvPr>
            <p:ph type="title"/>
          </p:nvPr>
        </p:nvSpPr>
        <p:spPr>
          <a:xfrm>
            <a:off x="2027239" y="479426"/>
            <a:ext cx="8137525" cy="2036763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Write down Only </a:t>
            </a:r>
            <a:br>
              <a:rPr lang="en-GB" altLang="en-US" dirty="0" smtClean="0"/>
            </a:br>
            <a:r>
              <a:rPr lang="en-GB" altLang="en-US" dirty="0" smtClean="0"/>
              <a:t>the Key Information</a:t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79650" y="1978025"/>
            <a:ext cx="76327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b="1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For example: </a:t>
            </a:r>
          </a:p>
          <a:p>
            <a:pPr algn="just">
              <a:defRPr/>
            </a:pPr>
            <a:endParaRPr lang="en-GB" altLang="en-US" sz="10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Life in ancient Egypt was centred largely on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agriculture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The majority of the people were involved in </a:t>
            </a:r>
            <a:r>
              <a:rPr lang="en-GB" altLang="en-US" u="sng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farming, 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and the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growing season</a:t>
            </a:r>
            <a:r>
              <a:rPr lang="en-GB" altLang="en-US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lasted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eight to nine months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Wheat, fruits</a:t>
            </a:r>
            <a:r>
              <a:rPr lang="en-GB" altLang="en-US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and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vegetables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were the principal crops, although there was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some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pastoral farming of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cattle, sheep</a:t>
            </a:r>
            <a:r>
              <a:rPr lang="en-GB" altLang="en-US" b="1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or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goats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Farmers in ancient Egypt worked to reach a level of subsistence so that they could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feed themselves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and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pay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their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taxes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During the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annual flooding</a:t>
            </a:r>
            <a:r>
              <a:rPr lang="en-GB" altLang="en-US" b="1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of the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Nile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which typically lasted from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July until November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farming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was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impossible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But when the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waters receded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a thick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layer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of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fertile silt</a:t>
            </a:r>
            <a:r>
              <a:rPr lang="en-GB" altLang="en-US" b="1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over the farmlands remained, to ensure rich soil for their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crops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and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thick grasses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for their </a:t>
            </a:r>
            <a:r>
              <a:rPr lang="en-GB" altLang="en-US" b="1" u="sng" dirty="0">
                <a:solidFill>
                  <a:srgbClr val="4DBA17"/>
                </a:solidFill>
                <a:ea typeface="ＭＳ Ｐゴシック" panose="020B0600070205080204" pitchFamily="34" charset="-128"/>
              </a:rPr>
              <a:t>grazing animals</a:t>
            </a: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 </a:t>
            </a:r>
          </a:p>
          <a:p>
            <a:pPr algn="just">
              <a:defRPr/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algn="just">
              <a:defRPr/>
            </a:pPr>
            <a:r>
              <a:rPr lang="en-GB" altLang="en-US" sz="1400" i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Mainly agriculture - growing season – eight to nine months – wheat fruits vegetables - some cattle sheep goats - feed themselves - pay taxes - annual flooding – Nile – July until November - farming  impossible – when waters receded – left layer fertile silt - crops - thick grasses for grazing animals.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9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00"/>
    </mc:Choice>
    <mc:Fallback>
      <p:transition spd="slow" advTm="4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0"/>
          <p:cNvSpPr>
            <a:spLocks noGrp="1"/>
          </p:cNvSpPr>
          <p:nvPr>
            <p:ph type="title"/>
          </p:nvPr>
        </p:nvSpPr>
        <p:spPr>
          <a:xfrm>
            <a:off x="2027239" y="479425"/>
            <a:ext cx="8137525" cy="927100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You could use </a:t>
            </a:r>
            <a:r>
              <a:rPr lang="en-GB" altLang="en-US" dirty="0" smtClean="0"/>
              <a:t>Concept Maps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9650" y="1617664"/>
            <a:ext cx="7632700" cy="1508125"/>
          </a:xfrm>
          <a:prstGeom prst="rect">
            <a:avLst/>
          </a:prstGeom>
          <a:solidFill>
            <a:srgbClr val="23A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With a concept map, you are creating a visual </a:t>
            </a:r>
            <a:b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display that </a:t>
            </a: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helps to explain the relationships </a:t>
            </a:r>
            <a:b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between </a:t>
            </a: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ideas </a:t>
            </a:r>
            <a:r>
              <a:rPr lang="en-GB" altLang="en-US" sz="24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and the main topic.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354389"/>
            <a:ext cx="2393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354389"/>
            <a:ext cx="2393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3354389"/>
            <a:ext cx="23939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84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60"/>
    </mc:Choice>
    <mc:Fallback>
      <p:transition spd="slow" advTm="42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3|3.2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7.1|6.9|2.3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3|2.7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.6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3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468</Words>
  <Application>Microsoft Office PowerPoint</Application>
  <PresentationFormat>Widescreen</PresentationFormat>
  <Paragraphs>47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BPreplay</vt:lpstr>
      <vt:lpstr>Calibri</vt:lpstr>
      <vt:lpstr>Calibri Light</vt:lpstr>
      <vt:lpstr>Sassoon Infant Md</vt:lpstr>
      <vt:lpstr>Sassoon Infant Rg</vt:lpstr>
      <vt:lpstr>Office Theme</vt:lpstr>
      <vt:lpstr>1_Office Theme</vt:lpstr>
      <vt:lpstr>PowerPoint Presentation</vt:lpstr>
      <vt:lpstr>Why Take Notes?</vt:lpstr>
      <vt:lpstr>Where Do I Begin?</vt:lpstr>
      <vt:lpstr>Don’t Panic!</vt:lpstr>
      <vt:lpstr>Examine the Pictures and Headings</vt:lpstr>
      <vt:lpstr>Read and Take Notes on One Subheading at a Time</vt:lpstr>
      <vt:lpstr>Writing down Only  the Key Information </vt:lpstr>
      <vt:lpstr>Write down Only  the Key Information </vt:lpstr>
      <vt:lpstr>You could use Concept Maps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Chilton</dc:creator>
  <cp:lastModifiedBy>Julia Chilton</cp:lastModifiedBy>
  <cp:revision>2</cp:revision>
  <dcterms:created xsi:type="dcterms:W3CDTF">2021-01-14T11:51:18Z</dcterms:created>
  <dcterms:modified xsi:type="dcterms:W3CDTF">2021-01-14T12:01:00Z</dcterms:modified>
</cp:coreProperties>
</file>