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68" r:id="rId2"/>
    <p:sldMasterId id="2147483780" r:id="rId3"/>
  </p:sldMasterIdLst>
  <p:notesMasterIdLst>
    <p:notesMasterId r:id="rId39"/>
  </p:notesMasterIdLst>
  <p:sldIdLst>
    <p:sldId id="281" r:id="rId4"/>
    <p:sldId id="288" r:id="rId5"/>
    <p:sldId id="256" r:id="rId6"/>
    <p:sldId id="268" r:id="rId7"/>
    <p:sldId id="290" r:id="rId8"/>
    <p:sldId id="269" r:id="rId9"/>
    <p:sldId id="282" r:id="rId10"/>
    <p:sldId id="270" r:id="rId11"/>
    <p:sldId id="262" r:id="rId12"/>
    <p:sldId id="289" r:id="rId13"/>
    <p:sldId id="277" r:id="rId14"/>
    <p:sldId id="283" r:id="rId15"/>
    <p:sldId id="292" r:id="rId16"/>
    <p:sldId id="295" r:id="rId17"/>
    <p:sldId id="257" r:id="rId18"/>
    <p:sldId id="293" r:id="rId19"/>
    <p:sldId id="303" r:id="rId20"/>
    <p:sldId id="294" r:id="rId21"/>
    <p:sldId id="296" r:id="rId22"/>
    <p:sldId id="261" r:id="rId23"/>
    <p:sldId id="297" r:id="rId24"/>
    <p:sldId id="298" r:id="rId25"/>
    <p:sldId id="291" r:id="rId26"/>
    <p:sldId id="259" r:id="rId27"/>
    <p:sldId id="299" r:id="rId28"/>
    <p:sldId id="258" r:id="rId29"/>
    <p:sldId id="271" r:id="rId30"/>
    <p:sldId id="300" r:id="rId31"/>
    <p:sldId id="301" r:id="rId32"/>
    <p:sldId id="280" r:id="rId33"/>
    <p:sldId id="285" r:id="rId34"/>
    <p:sldId id="286" r:id="rId35"/>
    <p:sldId id="287" r:id="rId36"/>
    <p:sldId id="302" r:id="rId37"/>
    <p:sldId id="267" r:id="rId3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Johnson" initials="SJ" lastIdx="2" clrIdx="0">
    <p:extLst>
      <p:ext uri="{19B8F6BF-5375-455C-9EA6-DF929625EA0E}">
        <p15:presenceInfo xmlns:p15="http://schemas.microsoft.com/office/powerpoint/2012/main" userId="S-1-5-21-3794994817-618816122-3220542442-13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94660"/>
  </p:normalViewPr>
  <p:slideViewPr>
    <p:cSldViewPr>
      <p:cViewPr varScale="1">
        <p:scale>
          <a:sx n="68" d="100"/>
          <a:sy n="68" d="100"/>
        </p:scale>
        <p:origin x="63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2FA7534-BE8E-479E-A4C8-B02BB35D2F68}" type="datetimeFigureOut">
              <a:rPr lang="en-GB" smtClean="0"/>
              <a:t>23/11/2021</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1E6CAAC-2695-4A2C-90A6-28459718DA95}" type="slidenum">
              <a:rPr lang="en-GB" smtClean="0"/>
              <a:t>‹#›</a:t>
            </a:fld>
            <a:endParaRPr lang="en-GB"/>
          </a:p>
        </p:txBody>
      </p:sp>
    </p:spTree>
    <p:extLst>
      <p:ext uri="{BB962C8B-B14F-4D97-AF65-F5344CB8AC3E}">
        <p14:creationId xmlns:p14="http://schemas.microsoft.com/office/powerpoint/2010/main" val="4265825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1</a:t>
            </a:fld>
            <a:endParaRPr lang="en-GB"/>
          </a:p>
        </p:txBody>
      </p:sp>
    </p:spTree>
    <p:extLst>
      <p:ext uri="{BB962C8B-B14F-4D97-AF65-F5344CB8AC3E}">
        <p14:creationId xmlns:p14="http://schemas.microsoft.com/office/powerpoint/2010/main" val="2086092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10</a:t>
            </a:fld>
            <a:endParaRPr lang="en-GB"/>
          </a:p>
        </p:txBody>
      </p:sp>
    </p:spTree>
    <p:extLst>
      <p:ext uri="{BB962C8B-B14F-4D97-AF65-F5344CB8AC3E}">
        <p14:creationId xmlns:p14="http://schemas.microsoft.com/office/powerpoint/2010/main" val="301103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11</a:t>
            </a:fld>
            <a:endParaRPr lang="en-GB"/>
          </a:p>
        </p:txBody>
      </p:sp>
    </p:spTree>
    <p:extLst>
      <p:ext uri="{BB962C8B-B14F-4D97-AF65-F5344CB8AC3E}">
        <p14:creationId xmlns:p14="http://schemas.microsoft.com/office/powerpoint/2010/main" val="212343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E6CAAC-2695-4A2C-90A6-28459718DA95}" type="slidenum">
              <a:rPr lang="en-GB" smtClean="0"/>
              <a:t>12</a:t>
            </a:fld>
            <a:endParaRPr lang="en-GB"/>
          </a:p>
        </p:txBody>
      </p:sp>
    </p:spTree>
    <p:extLst>
      <p:ext uri="{BB962C8B-B14F-4D97-AF65-F5344CB8AC3E}">
        <p14:creationId xmlns:p14="http://schemas.microsoft.com/office/powerpoint/2010/main" val="313271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may play a game to revise sounds or to read </a:t>
            </a:r>
            <a:r>
              <a:rPr lang="en-GB" dirty="0" err="1"/>
              <a:t>cvc</a:t>
            </a:r>
            <a:r>
              <a:rPr lang="en-GB" dirty="0"/>
              <a:t> words using phonemes they are finding tricky.</a:t>
            </a:r>
          </a:p>
          <a:p>
            <a:r>
              <a:rPr lang="en-GB" dirty="0"/>
              <a:t>Model blends in segmenting. But we are going to show you clap </a:t>
            </a:r>
            <a:r>
              <a:rPr lang="en-GB" dirty="0" err="1"/>
              <a:t>clap</a:t>
            </a:r>
            <a:r>
              <a:rPr lang="en-GB" dirty="0"/>
              <a:t> turnaround. </a:t>
            </a:r>
          </a:p>
        </p:txBody>
      </p:sp>
      <p:sp>
        <p:nvSpPr>
          <p:cNvPr id="4" name="Slide Number Placeholder 3"/>
          <p:cNvSpPr>
            <a:spLocks noGrp="1"/>
          </p:cNvSpPr>
          <p:nvPr>
            <p:ph type="sldNum" sz="quarter" idx="5"/>
          </p:nvPr>
        </p:nvSpPr>
        <p:spPr/>
        <p:txBody>
          <a:bodyPr/>
          <a:lstStyle/>
          <a:p>
            <a:fld id="{71E6CAAC-2695-4A2C-90A6-28459718DA95}" type="slidenum">
              <a:rPr lang="en-GB" smtClean="0"/>
              <a:t>13</a:t>
            </a:fld>
            <a:endParaRPr lang="en-GB"/>
          </a:p>
        </p:txBody>
      </p:sp>
    </p:spTree>
    <p:extLst>
      <p:ext uri="{BB962C8B-B14F-4D97-AF65-F5344CB8AC3E}">
        <p14:creationId xmlns:p14="http://schemas.microsoft.com/office/powerpoint/2010/main" val="4140170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E6CAAC-2695-4A2C-90A6-28459718DA95}" type="slidenum">
              <a:rPr lang="en-GB" smtClean="0"/>
              <a:t>14</a:t>
            </a:fld>
            <a:endParaRPr lang="en-GB"/>
          </a:p>
        </p:txBody>
      </p:sp>
    </p:spTree>
    <p:extLst>
      <p:ext uri="{BB962C8B-B14F-4D97-AF65-F5344CB8AC3E}">
        <p14:creationId xmlns:p14="http://schemas.microsoft.com/office/powerpoint/2010/main" val="2461088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15</a:t>
            </a:fld>
            <a:endParaRPr lang="en-GB"/>
          </a:p>
        </p:txBody>
      </p:sp>
    </p:spTree>
    <p:extLst>
      <p:ext uri="{BB962C8B-B14F-4D97-AF65-F5344CB8AC3E}">
        <p14:creationId xmlns:p14="http://schemas.microsoft.com/office/powerpoint/2010/main" val="107113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16</a:t>
            </a:fld>
            <a:endParaRPr lang="en-GB"/>
          </a:p>
        </p:txBody>
      </p:sp>
    </p:spTree>
    <p:extLst>
      <p:ext uri="{BB962C8B-B14F-4D97-AF65-F5344CB8AC3E}">
        <p14:creationId xmlns:p14="http://schemas.microsoft.com/office/powerpoint/2010/main" val="70250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CAAC-2695-4A2C-90A6-28459718DA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338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18</a:t>
            </a:fld>
            <a:endParaRPr lang="en-GB"/>
          </a:p>
        </p:txBody>
      </p:sp>
    </p:spTree>
    <p:extLst>
      <p:ext uri="{BB962C8B-B14F-4D97-AF65-F5344CB8AC3E}">
        <p14:creationId xmlns:p14="http://schemas.microsoft.com/office/powerpoint/2010/main" val="496685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19</a:t>
            </a:fld>
            <a:endParaRPr lang="en-GB"/>
          </a:p>
        </p:txBody>
      </p:sp>
    </p:spTree>
    <p:extLst>
      <p:ext uri="{BB962C8B-B14F-4D97-AF65-F5344CB8AC3E}">
        <p14:creationId xmlns:p14="http://schemas.microsoft.com/office/powerpoint/2010/main" val="390281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a:t>
            </a:fld>
            <a:endParaRPr lang="en-GB"/>
          </a:p>
        </p:txBody>
      </p:sp>
    </p:spTree>
    <p:extLst>
      <p:ext uri="{BB962C8B-B14F-4D97-AF65-F5344CB8AC3E}">
        <p14:creationId xmlns:p14="http://schemas.microsoft.com/office/powerpoint/2010/main" val="1692354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20</a:t>
            </a:fld>
            <a:endParaRPr lang="en-GB"/>
          </a:p>
        </p:txBody>
      </p:sp>
    </p:spTree>
    <p:extLst>
      <p:ext uri="{BB962C8B-B14F-4D97-AF65-F5344CB8AC3E}">
        <p14:creationId xmlns:p14="http://schemas.microsoft.com/office/powerpoint/2010/main" val="56288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21</a:t>
            </a:fld>
            <a:endParaRPr lang="en-GB"/>
          </a:p>
        </p:txBody>
      </p:sp>
    </p:spTree>
    <p:extLst>
      <p:ext uri="{BB962C8B-B14F-4D97-AF65-F5344CB8AC3E}">
        <p14:creationId xmlns:p14="http://schemas.microsoft.com/office/powerpoint/2010/main" val="1005469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22</a:t>
            </a:fld>
            <a:endParaRPr lang="en-GB"/>
          </a:p>
        </p:txBody>
      </p:sp>
    </p:spTree>
    <p:extLst>
      <p:ext uri="{BB962C8B-B14F-4D97-AF65-F5344CB8AC3E}">
        <p14:creationId xmlns:p14="http://schemas.microsoft.com/office/powerpoint/2010/main" val="1838121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23</a:t>
            </a:fld>
            <a:endParaRPr lang="en-GB"/>
          </a:p>
        </p:txBody>
      </p:sp>
    </p:spTree>
    <p:extLst>
      <p:ext uri="{BB962C8B-B14F-4D97-AF65-F5344CB8AC3E}">
        <p14:creationId xmlns:p14="http://schemas.microsoft.com/office/powerpoint/2010/main" val="2213027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24</a:t>
            </a:fld>
            <a:endParaRPr lang="en-GB"/>
          </a:p>
        </p:txBody>
      </p:sp>
    </p:spTree>
    <p:extLst>
      <p:ext uri="{BB962C8B-B14F-4D97-AF65-F5344CB8AC3E}">
        <p14:creationId xmlns:p14="http://schemas.microsoft.com/office/powerpoint/2010/main" val="32616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25</a:t>
            </a:fld>
            <a:endParaRPr lang="en-GB"/>
          </a:p>
        </p:txBody>
      </p:sp>
    </p:spTree>
    <p:extLst>
      <p:ext uri="{BB962C8B-B14F-4D97-AF65-F5344CB8AC3E}">
        <p14:creationId xmlns:p14="http://schemas.microsoft.com/office/powerpoint/2010/main" val="4245973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26</a:t>
            </a:fld>
            <a:endParaRPr lang="en-GB"/>
          </a:p>
        </p:txBody>
      </p:sp>
    </p:spTree>
    <p:extLst>
      <p:ext uri="{BB962C8B-B14F-4D97-AF65-F5344CB8AC3E}">
        <p14:creationId xmlns:p14="http://schemas.microsoft.com/office/powerpoint/2010/main" val="1421257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27</a:t>
            </a:fld>
            <a:endParaRPr lang="en-GB"/>
          </a:p>
        </p:txBody>
      </p:sp>
    </p:spTree>
    <p:extLst>
      <p:ext uri="{BB962C8B-B14F-4D97-AF65-F5344CB8AC3E}">
        <p14:creationId xmlns:p14="http://schemas.microsoft.com/office/powerpoint/2010/main" val="1001494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28</a:t>
            </a:fld>
            <a:endParaRPr lang="en-GB"/>
          </a:p>
        </p:txBody>
      </p:sp>
    </p:spTree>
    <p:extLst>
      <p:ext uri="{BB962C8B-B14F-4D97-AF65-F5344CB8AC3E}">
        <p14:creationId xmlns:p14="http://schemas.microsoft.com/office/powerpoint/2010/main" val="570406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29</a:t>
            </a:fld>
            <a:endParaRPr lang="en-GB"/>
          </a:p>
        </p:txBody>
      </p:sp>
    </p:spTree>
    <p:extLst>
      <p:ext uri="{BB962C8B-B14F-4D97-AF65-F5344CB8AC3E}">
        <p14:creationId xmlns:p14="http://schemas.microsoft.com/office/powerpoint/2010/main" val="1030402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E6CAAC-2695-4A2C-90A6-28459718DA95}" type="slidenum">
              <a:rPr lang="en-GB" smtClean="0"/>
              <a:t>3</a:t>
            </a:fld>
            <a:endParaRPr lang="en-GB"/>
          </a:p>
        </p:txBody>
      </p:sp>
    </p:spTree>
    <p:extLst>
      <p:ext uri="{BB962C8B-B14F-4D97-AF65-F5344CB8AC3E}">
        <p14:creationId xmlns:p14="http://schemas.microsoft.com/office/powerpoint/2010/main" val="1537373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30</a:t>
            </a:fld>
            <a:endParaRPr lang="en-GB"/>
          </a:p>
        </p:txBody>
      </p:sp>
    </p:spTree>
    <p:extLst>
      <p:ext uri="{BB962C8B-B14F-4D97-AF65-F5344CB8AC3E}">
        <p14:creationId xmlns:p14="http://schemas.microsoft.com/office/powerpoint/2010/main" val="335991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31</a:t>
            </a:fld>
            <a:endParaRPr lang="en-GB"/>
          </a:p>
        </p:txBody>
      </p:sp>
    </p:spTree>
    <p:extLst>
      <p:ext uri="{BB962C8B-B14F-4D97-AF65-F5344CB8AC3E}">
        <p14:creationId xmlns:p14="http://schemas.microsoft.com/office/powerpoint/2010/main" val="3126213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(Bare with us, this is new for our school and like all online things there maybe glitches but that’s life!!</a:t>
            </a:r>
          </a:p>
          <a:p>
            <a:endParaRPr lang="en-GB" dirty="0"/>
          </a:p>
        </p:txBody>
      </p:sp>
      <p:sp>
        <p:nvSpPr>
          <p:cNvPr id="4" name="Slide Number Placeholder 3"/>
          <p:cNvSpPr>
            <a:spLocks noGrp="1"/>
          </p:cNvSpPr>
          <p:nvPr>
            <p:ph type="sldNum" sz="quarter" idx="5"/>
          </p:nvPr>
        </p:nvSpPr>
        <p:spPr/>
        <p:txBody>
          <a:bodyPr/>
          <a:lstStyle/>
          <a:p>
            <a:fld id="{71E6CAAC-2695-4A2C-90A6-28459718DA95}" type="slidenum">
              <a:rPr lang="en-GB" smtClean="0"/>
              <a:t>32</a:t>
            </a:fld>
            <a:endParaRPr lang="en-GB"/>
          </a:p>
        </p:txBody>
      </p:sp>
    </p:spTree>
    <p:extLst>
      <p:ext uri="{BB962C8B-B14F-4D97-AF65-F5344CB8AC3E}">
        <p14:creationId xmlns:p14="http://schemas.microsoft.com/office/powerpoint/2010/main" val="4084896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33</a:t>
            </a:fld>
            <a:endParaRPr lang="en-GB"/>
          </a:p>
        </p:txBody>
      </p:sp>
    </p:spTree>
    <p:extLst>
      <p:ext uri="{BB962C8B-B14F-4D97-AF65-F5344CB8AC3E}">
        <p14:creationId xmlns:p14="http://schemas.microsoft.com/office/powerpoint/2010/main" val="1719468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34</a:t>
            </a:fld>
            <a:endParaRPr lang="en-GB"/>
          </a:p>
        </p:txBody>
      </p:sp>
    </p:spTree>
    <p:extLst>
      <p:ext uri="{BB962C8B-B14F-4D97-AF65-F5344CB8AC3E}">
        <p14:creationId xmlns:p14="http://schemas.microsoft.com/office/powerpoint/2010/main" val="1925432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35</a:t>
            </a:fld>
            <a:endParaRPr lang="en-GB"/>
          </a:p>
        </p:txBody>
      </p:sp>
    </p:spTree>
    <p:extLst>
      <p:ext uri="{BB962C8B-B14F-4D97-AF65-F5344CB8AC3E}">
        <p14:creationId xmlns:p14="http://schemas.microsoft.com/office/powerpoint/2010/main" val="272841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4</a:t>
            </a:fld>
            <a:endParaRPr lang="en-GB"/>
          </a:p>
        </p:txBody>
      </p:sp>
    </p:spTree>
    <p:extLst>
      <p:ext uri="{BB962C8B-B14F-4D97-AF65-F5344CB8AC3E}">
        <p14:creationId xmlns:p14="http://schemas.microsoft.com/office/powerpoint/2010/main" val="2057115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examples of words. </a:t>
            </a:r>
          </a:p>
        </p:txBody>
      </p:sp>
      <p:sp>
        <p:nvSpPr>
          <p:cNvPr id="4" name="Slide Number Placeholder 3"/>
          <p:cNvSpPr>
            <a:spLocks noGrp="1"/>
          </p:cNvSpPr>
          <p:nvPr>
            <p:ph type="sldNum" sz="quarter" idx="5"/>
          </p:nvPr>
        </p:nvSpPr>
        <p:spPr/>
        <p:txBody>
          <a:bodyPr/>
          <a:lstStyle/>
          <a:p>
            <a:fld id="{71E6CAAC-2695-4A2C-90A6-28459718DA95}" type="slidenum">
              <a:rPr lang="en-GB" smtClean="0"/>
              <a:t>5</a:t>
            </a:fld>
            <a:endParaRPr lang="en-GB"/>
          </a:p>
        </p:txBody>
      </p:sp>
    </p:spTree>
    <p:extLst>
      <p:ext uri="{BB962C8B-B14F-4D97-AF65-F5344CB8AC3E}">
        <p14:creationId xmlns:p14="http://schemas.microsoft.com/office/powerpoint/2010/main" val="391599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6</a:t>
            </a:fld>
            <a:endParaRPr lang="en-GB"/>
          </a:p>
        </p:txBody>
      </p:sp>
    </p:spTree>
    <p:extLst>
      <p:ext uri="{BB962C8B-B14F-4D97-AF65-F5344CB8AC3E}">
        <p14:creationId xmlns:p14="http://schemas.microsoft.com/office/powerpoint/2010/main" val="283050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E6CAAC-2695-4A2C-90A6-28459718DA95}" type="slidenum">
              <a:rPr lang="en-GB" smtClean="0"/>
              <a:t>7</a:t>
            </a:fld>
            <a:endParaRPr lang="en-GB"/>
          </a:p>
        </p:txBody>
      </p:sp>
    </p:spTree>
    <p:extLst>
      <p:ext uri="{BB962C8B-B14F-4D97-AF65-F5344CB8AC3E}">
        <p14:creationId xmlns:p14="http://schemas.microsoft.com/office/powerpoint/2010/main" val="2760515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E6CAAC-2695-4A2C-90A6-28459718DA95}" type="slidenum">
              <a:rPr lang="en-GB" smtClean="0"/>
              <a:t>8</a:t>
            </a:fld>
            <a:endParaRPr lang="en-GB"/>
          </a:p>
        </p:txBody>
      </p:sp>
    </p:spTree>
    <p:extLst>
      <p:ext uri="{BB962C8B-B14F-4D97-AF65-F5344CB8AC3E}">
        <p14:creationId xmlns:p14="http://schemas.microsoft.com/office/powerpoint/2010/main" val="1106074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 game we play to spot the word we are learning, the board will be covered with words and they come and ring the word. </a:t>
            </a:r>
          </a:p>
        </p:txBody>
      </p:sp>
      <p:sp>
        <p:nvSpPr>
          <p:cNvPr id="4" name="Slide Number Placeholder 3"/>
          <p:cNvSpPr>
            <a:spLocks noGrp="1"/>
          </p:cNvSpPr>
          <p:nvPr>
            <p:ph type="sldNum" sz="quarter" idx="5"/>
          </p:nvPr>
        </p:nvSpPr>
        <p:spPr/>
        <p:txBody>
          <a:bodyPr/>
          <a:lstStyle/>
          <a:p>
            <a:fld id="{71E6CAAC-2695-4A2C-90A6-28459718DA95}" type="slidenum">
              <a:rPr lang="en-GB" smtClean="0"/>
              <a:t>9</a:t>
            </a:fld>
            <a:endParaRPr lang="en-GB"/>
          </a:p>
        </p:txBody>
      </p:sp>
    </p:spTree>
    <p:extLst>
      <p:ext uri="{BB962C8B-B14F-4D97-AF65-F5344CB8AC3E}">
        <p14:creationId xmlns:p14="http://schemas.microsoft.com/office/powerpoint/2010/main" val="333978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30E2307-1E40-4E12-8716-25BFDA8E7013}" type="datetime1">
              <a:rPr lang="en-US" smtClean="0"/>
              <a:pPr/>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241745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CFCF5A-EA79-452C-A52C-1A2668C2E7DF}" type="datetime1">
              <a:rPr lang="en-US" smtClean="0"/>
              <a:pPr/>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03979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5C4C28-BD4B-4892-9A2D-6E19BD753A9A}" type="datetime1">
              <a:rPr lang="en-US" smtClean="0"/>
              <a:pPr/>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74617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B216-79C5-4B75-A4BE-0F705BEDEA0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614ED69-F2E3-49E1-8A55-8FEE78C2A11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F34152-D566-47C1-BCD9-E1216598321D}"/>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5" name="Footer Placeholder 4">
            <a:extLst>
              <a:ext uri="{FF2B5EF4-FFF2-40B4-BE49-F238E27FC236}">
                <a16:creationId xmlns:a16="http://schemas.microsoft.com/office/drawing/2014/main" id="{9460220F-5D72-4641-B325-A32FFBC715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E89C17-C4C7-46F5-9F87-75B78D63E605}"/>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3576196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648C-5C76-400B-9FC0-E6241B5471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60C1D0-081F-4B5D-85A6-08E26C890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65B39A-F282-49EC-806A-529819A604DD}"/>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5" name="Footer Placeholder 4">
            <a:extLst>
              <a:ext uri="{FF2B5EF4-FFF2-40B4-BE49-F238E27FC236}">
                <a16:creationId xmlns:a16="http://schemas.microsoft.com/office/drawing/2014/main" id="{DB29CE7F-12B4-429A-AF6D-9455E0286B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E25989-03C0-48FD-BB2B-D8D315E0BE0E}"/>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2506965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41CB-DEA0-4871-A094-C787E32175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F3EA53-FE0C-44CA-BB19-E8D32EE5A57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D887F9-C1CF-446C-94EB-1CE8078D7847}"/>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5" name="Footer Placeholder 4">
            <a:extLst>
              <a:ext uri="{FF2B5EF4-FFF2-40B4-BE49-F238E27FC236}">
                <a16:creationId xmlns:a16="http://schemas.microsoft.com/office/drawing/2014/main" id="{CC4FCF7C-13F0-45CC-9F41-607330F73B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40E0A8-CC45-432E-BE6C-C34F7795CC24}"/>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383189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03F3-8593-4AC6-BA7D-DF84D02263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3A6585-0B4B-470B-8CEE-63A3F855FEB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181577-3B24-4788-808E-B8025ABCED6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9C51E2-8CE8-41BB-9BAC-EFB16F8B7559}"/>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6" name="Footer Placeholder 5">
            <a:extLst>
              <a:ext uri="{FF2B5EF4-FFF2-40B4-BE49-F238E27FC236}">
                <a16:creationId xmlns:a16="http://schemas.microsoft.com/office/drawing/2014/main" id="{D352B5A6-4A6F-46FD-987A-253BCB833E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54E705-B4BF-4218-9B81-5F14DD84CB0A}"/>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1896352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415B-419C-4579-9976-BA6CD408CB9A}"/>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F5E7D5-0ADE-47D9-840E-0D4A45B0091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0A899A1-D06E-4607-A322-16A1D57B092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DECCA4E-AAB2-4814-8A25-B353CC83B21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4386757-18E4-4630-B4AE-76AE2D0C7EE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5AFE76C-2718-4AF4-A230-F03B1D198DA9}"/>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8" name="Footer Placeholder 7">
            <a:extLst>
              <a:ext uri="{FF2B5EF4-FFF2-40B4-BE49-F238E27FC236}">
                <a16:creationId xmlns:a16="http://schemas.microsoft.com/office/drawing/2014/main" id="{3081CD99-CD01-49BC-A419-297AAC23BB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DDEB1F-F2C6-4D5F-AF1D-ED15055AD49C}"/>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1336625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9029-6D92-444B-9F46-655CC67F6A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6F0383-4991-4021-A116-B407A80A93CA}"/>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4" name="Footer Placeholder 3">
            <a:extLst>
              <a:ext uri="{FF2B5EF4-FFF2-40B4-BE49-F238E27FC236}">
                <a16:creationId xmlns:a16="http://schemas.microsoft.com/office/drawing/2014/main" id="{5747B0A3-859C-4FB3-8BEB-29ED35992C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C0EE1B-CDE6-4538-B5C3-AF2BC8204910}"/>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2031757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BB6FAC-72A2-4611-B26D-15C7C8238B1E}"/>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3" name="Footer Placeholder 2">
            <a:extLst>
              <a:ext uri="{FF2B5EF4-FFF2-40B4-BE49-F238E27FC236}">
                <a16:creationId xmlns:a16="http://schemas.microsoft.com/office/drawing/2014/main" id="{4A8C8A31-2B0A-455A-8ED0-175DC674F0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9607C6-07B8-4F1B-A8B5-507A4F366A99}"/>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4019078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0BDC-7D6C-41C1-8E38-12BCECCAA5D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C17E2A-ADA9-4D99-9912-C4F68D01E04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390E3BD-1CCD-42AD-A9E0-AC8DCFE6587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074E7F-C990-47D4-8218-6BCC5A4543D7}"/>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6" name="Footer Placeholder 5">
            <a:extLst>
              <a:ext uri="{FF2B5EF4-FFF2-40B4-BE49-F238E27FC236}">
                <a16:creationId xmlns:a16="http://schemas.microsoft.com/office/drawing/2014/main" id="{4EA5C9E6-F8EA-48D0-B001-CAA11ECF5C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AD065F-5AE2-4700-81D4-6C6A6C59A0CE}"/>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4103290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FD9D02-426E-46C9-9EE9-0DE1EF8B2838}" type="datetime1">
              <a:rPr lang="en-US" smtClean="0"/>
              <a:pPr/>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286499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6255-864F-4787-A2A1-8D2B65216E3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687BA9-27CC-4202-950D-50585255137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636535C0-0E13-41AC-A018-6D596ED183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7E09E6-D31E-40C8-8F9C-A0A37ECAEAD3}"/>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6" name="Footer Placeholder 5">
            <a:extLst>
              <a:ext uri="{FF2B5EF4-FFF2-40B4-BE49-F238E27FC236}">
                <a16:creationId xmlns:a16="http://schemas.microsoft.com/office/drawing/2014/main" id="{C6746CAA-A3D1-4A64-A121-FB35031F57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1425E6-A2F1-4784-B7C3-2861075F3DF5}"/>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1610306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0ADA-A781-46A2-8C99-07CA9930350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E93C0C-13E6-4399-AE33-B32F80F0A9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0549A-4896-4925-A71D-C183F766657A}"/>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5" name="Footer Placeholder 4">
            <a:extLst>
              <a:ext uri="{FF2B5EF4-FFF2-40B4-BE49-F238E27FC236}">
                <a16:creationId xmlns:a16="http://schemas.microsoft.com/office/drawing/2014/main" id="{5E52FF51-373A-4978-B67E-1093B15932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B18A3F-2886-4336-A135-9BB8DB7CCA4A}"/>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2647980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082376-474E-4813-B553-8C106A0A6F6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9DAC71-093A-4732-BC4C-967C87067DC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58A312-83F9-49D4-A39D-AA6F299194F9}"/>
              </a:ext>
            </a:extLst>
          </p:cNvPr>
          <p:cNvSpPr>
            <a:spLocks noGrp="1"/>
          </p:cNvSpPr>
          <p:nvPr>
            <p:ph type="dt" sz="half" idx="10"/>
          </p:nvPr>
        </p:nvSpPr>
        <p:spPr/>
        <p:txBody>
          <a:bodyPr/>
          <a:lstStyle/>
          <a:p>
            <a:fld id="{47CB1722-6353-491B-A089-D40D6FA8791E}" type="datetimeFigureOut">
              <a:rPr lang="en-GB" smtClean="0"/>
              <a:t>23/11/2021</a:t>
            </a:fld>
            <a:endParaRPr lang="en-GB"/>
          </a:p>
        </p:txBody>
      </p:sp>
      <p:sp>
        <p:nvSpPr>
          <p:cNvPr id="5" name="Footer Placeholder 4">
            <a:extLst>
              <a:ext uri="{FF2B5EF4-FFF2-40B4-BE49-F238E27FC236}">
                <a16:creationId xmlns:a16="http://schemas.microsoft.com/office/drawing/2014/main" id="{E99FFC6D-D8BE-42AF-B603-6EB73B1BC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57433A-60EF-4093-B643-819649AB5891}"/>
              </a:ext>
            </a:extLst>
          </p:cNvPr>
          <p:cNvSpPr>
            <a:spLocks noGrp="1"/>
          </p:cNvSpPr>
          <p:nvPr>
            <p:ph type="sldNum" sz="quarter" idx="12"/>
          </p:nvPr>
        </p:nvSpPr>
        <p:spPr/>
        <p:txBody>
          <a:bodyPr/>
          <a:lstStyle/>
          <a:p>
            <a:fld id="{9B400C7B-80B3-4E5C-BFE0-58689A18C32A}" type="slidenum">
              <a:rPr lang="en-GB" smtClean="0"/>
              <a:t>‹#›</a:t>
            </a:fld>
            <a:endParaRPr lang="en-GB"/>
          </a:p>
        </p:txBody>
      </p:sp>
    </p:spTree>
    <p:extLst>
      <p:ext uri="{BB962C8B-B14F-4D97-AF65-F5344CB8AC3E}">
        <p14:creationId xmlns:p14="http://schemas.microsoft.com/office/powerpoint/2010/main" val="2657720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E842-0EF6-462C-B552-A122C7EF696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24FC57F2-8785-422A-949F-E032A55733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4F9F27-3D6F-4117-83F5-F198FF9E3802}"/>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5" name="Footer Placeholder 4">
            <a:extLst>
              <a:ext uri="{FF2B5EF4-FFF2-40B4-BE49-F238E27FC236}">
                <a16:creationId xmlns:a16="http://schemas.microsoft.com/office/drawing/2014/main" id="{908790D8-E9CB-4C8B-BF69-862C47B6F3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4A4468-F6F2-427B-96FE-E0FFE71A8CCF}"/>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2938013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C168-38BA-4C6F-AD94-933847E939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9491F1-3D92-4CC2-B65B-7293BBE138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82B068-0A88-4F65-B998-39F53A32B122}"/>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5" name="Footer Placeholder 4">
            <a:extLst>
              <a:ext uri="{FF2B5EF4-FFF2-40B4-BE49-F238E27FC236}">
                <a16:creationId xmlns:a16="http://schemas.microsoft.com/office/drawing/2014/main" id="{E343A964-2798-4EA8-9C82-F5C646E3C4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727047-86EE-4B66-B913-5EF181CFDB68}"/>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4665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E524-4B9F-40F3-9C05-8ECB95884B8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C24508-7951-4CFB-8D36-1F599FA75AA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041F34-CE79-4074-8E4F-28D88F472B94}"/>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5" name="Footer Placeholder 4">
            <a:extLst>
              <a:ext uri="{FF2B5EF4-FFF2-40B4-BE49-F238E27FC236}">
                <a16:creationId xmlns:a16="http://schemas.microsoft.com/office/drawing/2014/main" id="{CF87ACD8-0DAB-4228-8F6A-3E8957DD8F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D0A218-1ED4-4F3F-B3CA-64F150E639DB}"/>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2458074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EE1D-4E54-41BD-B692-4A5202CCAE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18AC38-C15C-4BA4-B831-7F4C75F6E1C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18823AD-8C27-4978-8EDA-B99ED1516F5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1A53A68-2780-4906-A985-8669C62AF3BC}"/>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6" name="Footer Placeholder 5">
            <a:extLst>
              <a:ext uri="{FF2B5EF4-FFF2-40B4-BE49-F238E27FC236}">
                <a16:creationId xmlns:a16="http://schemas.microsoft.com/office/drawing/2014/main" id="{82D9CCFE-EA91-439F-89BB-BE2D3BA172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4F21E2-8C5F-43C5-9F6B-3B0378DF7317}"/>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1582366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DA2A-6B38-4D62-89EF-1F5AD6CF4ACA}"/>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16D40F-A4E2-4DFA-9AF5-2B0A8A060C3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D38AF2B-AF66-4DEE-81D7-19F2802AFBB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5BBDBA-BCA2-4220-8D8D-0706635F66B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8A131-8081-4F9F-A8E9-2ADCF78370F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799CFA-316D-478A-94DC-BAB8A8AC4109}"/>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8" name="Footer Placeholder 7">
            <a:extLst>
              <a:ext uri="{FF2B5EF4-FFF2-40B4-BE49-F238E27FC236}">
                <a16:creationId xmlns:a16="http://schemas.microsoft.com/office/drawing/2014/main" id="{32ECB30D-8934-4EFC-9534-563FB6DA11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C3CC0D-B973-4624-B724-238258F63E6F}"/>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3123823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5554-0479-458B-AA95-D5BD44E4E72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EDB2E4-90D5-4A1A-A859-6A77E7A610BA}"/>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4" name="Footer Placeholder 3">
            <a:extLst>
              <a:ext uri="{FF2B5EF4-FFF2-40B4-BE49-F238E27FC236}">
                <a16:creationId xmlns:a16="http://schemas.microsoft.com/office/drawing/2014/main" id="{9BF05347-4D50-467A-912C-33EE93CBE8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86E6C4-0CB1-4193-A9E2-CC72E1D24D4A}"/>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215757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91DFF9-89D5-4886-BFEC-89ABA5399A03}"/>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3" name="Footer Placeholder 2">
            <a:extLst>
              <a:ext uri="{FF2B5EF4-FFF2-40B4-BE49-F238E27FC236}">
                <a16:creationId xmlns:a16="http://schemas.microsoft.com/office/drawing/2014/main" id="{F4095D9D-61ED-446F-B861-DE2BCC7E19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5101CB-A7B8-4EA6-BFC6-622C6E2C9A2F}"/>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364328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628879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2678-3B85-4CCA-B9C6-F1B3E496A1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6E9B3B-FB28-437D-9B0A-A473A215DD5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10B869-2C1E-4087-868C-97772512FAC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EC930FE-4883-4476-917F-91918A04E8B0}"/>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6" name="Footer Placeholder 5">
            <a:extLst>
              <a:ext uri="{FF2B5EF4-FFF2-40B4-BE49-F238E27FC236}">
                <a16:creationId xmlns:a16="http://schemas.microsoft.com/office/drawing/2014/main" id="{741A94B4-270E-4F52-B771-5C7F6CB97B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E91720-6DAA-40D7-B3B4-B774FF012C1F}"/>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2890635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3A02-FE68-40A8-9F96-C5BB745F84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1F20F3-695F-4739-9496-EEDBF36A746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499A272-802D-4BBC-A21F-A1B637EFA13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EBAD0B-15F0-42BC-8651-D3484FE8532A}"/>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6" name="Footer Placeholder 5">
            <a:extLst>
              <a:ext uri="{FF2B5EF4-FFF2-40B4-BE49-F238E27FC236}">
                <a16:creationId xmlns:a16="http://schemas.microsoft.com/office/drawing/2014/main" id="{15CE455A-4796-4EEC-B452-B6ABA8188C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620308-1BCC-4EC0-82C6-A85ADC2D0622}"/>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1169943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60DFD-2EFE-409F-97F6-9AD55A11C43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9E4AFF-1314-4091-9F41-BF1675C485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1C82D3-FED0-4950-ACF7-4048ABEC4732}"/>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5" name="Footer Placeholder 4">
            <a:extLst>
              <a:ext uri="{FF2B5EF4-FFF2-40B4-BE49-F238E27FC236}">
                <a16:creationId xmlns:a16="http://schemas.microsoft.com/office/drawing/2014/main" id="{42C25358-5219-4075-A830-99E28B9795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586CD1-1B03-4E73-8616-BD88CF534047}"/>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2280321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781D87-FE32-4989-80FA-9BC898E23E8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8ABA8D-7343-4A80-A39A-58B400E01DF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5F6CF9-AD79-404A-8C08-AE342A659BD6}"/>
              </a:ext>
            </a:extLst>
          </p:cNvPr>
          <p:cNvSpPr>
            <a:spLocks noGrp="1"/>
          </p:cNvSpPr>
          <p:nvPr>
            <p:ph type="dt" sz="half" idx="10"/>
          </p:nvPr>
        </p:nvSpPr>
        <p:spPr/>
        <p:txBody>
          <a:bodyPr/>
          <a:lstStyle/>
          <a:p>
            <a:fld id="{6F425735-E00B-4871-984B-777382227709}" type="datetimeFigureOut">
              <a:rPr lang="en-GB" smtClean="0"/>
              <a:t>23/11/2021</a:t>
            </a:fld>
            <a:endParaRPr lang="en-GB"/>
          </a:p>
        </p:txBody>
      </p:sp>
      <p:sp>
        <p:nvSpPr>
          <p:cNvPr id="5" name="Footer Placeholder 4">
            <a:extLst>
              <a:ext uri="{FF2B5EF4-FFF2-40B4-BE49-F238E27FC236}">
                <a16:creationId xmlns:a16="http://schemas.microsoft.com/office/drawing/2014/main" id="{4B574EF1-0273-43B3-B961-C19AE7437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C8759C-B17A-4D85-AA8C-B489BF797080}"/>
              </a:ext>
            </a:extLst>
          </p:cNvPr>
          <p:cNvSpPr>
            <a:spLocks noGrp="1"/>
          </p:cNvSpPr>
          <p:nvPr>
            <p:ph type="sldNum" sz="quarter" idx="12"/>
          </p:nvPr>
        </p:nvSpPr>
        <p:spPr/>
        <p:txBody>
          <a:bodyPr/>
          <a:lstStyle/>
          <a:p>
            <a:fld id="{FAF5ECA0-70D5-4560-A51F-F4DF8F4F435D}" type="slidenum">
              <a:rPr lang="en-GB" smtClean="0"/>
              <a:t>‹#›</a:t>
            </a:fld>
            <a:endParaRPr lang="en-GB"/>
          </a:p>
        </p:txBody>
      </p:sp>
    </p:spTree>
    <p:extLst>
      <p:ext uri="{BB962C8B-B14F-4D97-AF65-F5344CB8AC3E}">
        <p14:creationId xmlns:p14="http://schemas.microsoft.com/office/powerpoint/2010/main" val="405494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D1D110F-3F4E-48D9-B8AA-5D0E825AFDBA}" type="datetime1">
              <a:rPr lang="en-US" smtClean="0"/>
              <a:pPr/>
              <a:t>11/23/2021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44079657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D18D072-EF12-4AA2-BD71-ABC68B06D0E2}" type="datetime1">
              <a:rPr lang="en-US" smtClean="0"/>
              <a:pPr/>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41585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CDBF60-6CC3-4B74-A60D-3486985E4346}" type="datetime1">
              <a:rPr lang="en-US" smtClean="0"/>
              <a:pPr/>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87737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pPr/>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622350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530512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747946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1D110F-3F4E-48D9-B8AA-5D0E825AFDBA}" type="datetime1">
              <a:rPr lang="en-US" smtClean="0"/>
              <a:pPr/>
              <a:t>11/23/2021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7D7A59-36E2-48B9-B146-C1E59501F63F}" type="slidenum">
              <a:rPr lang="en-US" smtClean="0"/>
              <a:pPr/>
              <a:t>‹#›</a:t>
            </a:fld>
            <a:endParaRPr lang="en-US"/>
          </a:p>
        </p:txBody>
      </p:sp>
    </p:spTree>
    <p:extLst>
      <p:ext uri="{BB962C8B-B14F-4D97-AF65-F5344CB8AC3E}">
        <p14:creationId xmlns:p14="http://schemas.microsoft.com/office/powerpoint/2010/main" val="1845740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CAC6D7-6D06-4967-8FC6-70E5F3D38E3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3F4B1C-6D45-4C47-BBD8-9D42DEF6D57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BAC217-ADAF-45D9-9F58-D73670059CE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CB1722-6353-491B-A089-D40D6FA8791E}" type="datetimeFigureOut">
              <a:rPr lang="en-GB" smtClean="0"/>
              <a:t>23/11/2021</a:t>
            </a:fld>
            <a:endParaRPr lang="en-GB"/>
          </a:p>
        </p:txBody>
      </p:sp>
      <p:sp>
        <p:nvSpPr>
          <p:cNvPr id="5" name="Footer Placeholder 4">
            <a:extLst>
              <a:ext uri="{FF2B5EF4-FFF2-40B4-BE49-F238E27FC236}">
                <a16:creationId xmlns:a16="http://schemas.microsoft.com/office/drawing/2014/main" id="{A995F9E5-2C55-4E3E-A6C0-65568079165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4BF031-8C42-4717-B8F0-DEE256262E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400C7B-80B3-4E5C-BFE0-58689A18C32A}" type="slidenum">
              <a:rPr lang="en-GB" smtClean="0"/>
              <a:t>‹#›</a:t>
            </a:fld>
            <a:endParaRPr lang="en-GB"/>
          </a:p>
        </p:txBody>
      </p:sp>
    </p:spTree>
    <p:extLst>
      <p:ext uri="{BB962C8B-B14F-4D97-AF65-F5344CB8AC3E}">
        <p14:creationId xmlns:p14="http://schemas.microsoft.com/office/powerpoint/2010/main" val="159804968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F2D360-0754-46D2-8D4E-9289A9BEEC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72CA67-8E21-4344-8A00-C0EB6788428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66D8FB-2016-4C60-84A1-4F1295D372C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F425735-E00B-4871-984B-777382227709}" type="datetimeFigureOut">
              <a:rPr lang="en-GB" smtClean="0"/>
              <a:t>23/11/2021</a:t>
            </a:fld>
            <a:endParaRPr lang="en-GB"/>
          </a:p>
        </p:txBody>
      </p:sp>
      <p:sp>
        <p:nvSpPr>
          <p:cNvPr id="5" name="Footer Placeholder 4">
            <a:extLst>
              <a:ext uri="{FF2B5EF4-FFF2-40B4-BE49-F238E27FC236}">
                <a16:creationId xmlns:a16="http://schemas.microsoft.com/office/drawing/2014/main" id="{B5A8E7F1-098C-4D1F-A666-786F9293DA9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4FD5C7-2809-4043-BBD8-4D66819440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F5ECA0-70D5-4560-A51F-F4DF8F4F435D}" type="slidenum">
              <a:rPr lang="en-GB" smtClean="0"/>
              <a:t>‹#›</a:t>
            </a:fld>
            <a:endParaRPr lang="en-GB"/>
          </a:p>
        </p:txBody>
      </p:sp>
    </p:spTree>
    <p:extLst>
      <p:ext uri="{BB962C8B-B14F-4D97-AF65-F5344CB8AC3E}">
        <p14:creationId xmlns:p14="http://schemas.microsoft.com/office/powerpoint/2010/main" val="8891953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620688"/>
            <a:ext cx="7772400" cy="1780108"/>
          </a:xfrm>
        </p:spPr>
        <p:txBody>
          <a:bodyPr>
            <a:normAutofit fontScale="90000"/>
          </a:bodyPr>
          <a:lstStyle/>
          <a:p>
            <a:r>
              <a:rPr lang="en-GB" sz="5300" dirty="0">
                <a:solidFill>
                  <a:srgbClr val="002060"/>
                </a:solidFill>
                <a:latin typeface="+mn-lt"/>
              </a:rPr>
              <a:t>Welcome </a:t>
            </a:r>
            <a:br>
              <a:rPr lang="en-GB" sz="5300" dirty="0">
                <a:solidFill>
                  <a:srgbClr val="002060"/>
                </a:solidFill>
                <a:latin typeface="+mn-lt"/>
              </a:rPr>
            </a:br>
            <a:r>
              <a:rPr lang="en-GB" sz="5300" dirty="0">
                <a:solidFill>
                  <a:srgbClr val="002060"/>
                </a:solidFill>
                <a:latin typeface="+mn-lt"/>
              </a:rPr>
              <a:t> </a:t>
            </a:r>
            <a:br>
              <a:rPr lang="en-GB" sz="5300" dirty="0">
                <a:solidFill>
                  <a:srgbClr val="002060"/>
                </a:solidFill>
                <a:latin typeface="+mn-lt"/>
              </a:rPr>
            </a:br>
            <a:endParaRPr lang="en-GB" dirty="0">
              <a:solidFill>
                <a:srgbClr val="002060"/>
              </a:solidFill>
              <a:latin typeface="+mn-lt"/>
            </a:endParaRPr>
          </a:p>
        </p:txBody>
      </p:sp>
      <p:pic>
        <p:nvPicPr>
          <p:cNvPr id="3" name="Picture 2">
            <a:extLst>
              <a:ext uri="{FF2B5EF4-FFF2-40B4-BE49-F238E27FC236}">
                <a16:creationId xmlns:a16="http://schemas.microsoft.com/office/drawing/2014/main" id="{DDCC32BC-C3E3-4C11-86C4-61B209443CAF}"/>
              </a:ext>
            </a:extLst>
          </p:cNvPr>
          <p:cNvPicPr>
            <a:picLocks noChangeAspect="1"/>
          </p:cNvPicPr>
          <p:nvPr/>
        </p:nvPicPr>
        <p:blipFill rotWithShape="1">
          <a:blip r:embed="rId3"/>
          <a:srcRect l="8590" r="9804" b="3659"/>
          <a:stretch/>
        </p:blipFill>
        <p:spPr>
          <a:xfrm>
            <a:off x="3635896" y="1338512"/>
            <a:ext cx="1584177" cy="2227255"/>
          </a:xfrm>
          <a:prstGeom prst="rect">
            <a:avLst/>
          </a:prstGeom>
        </p:spPr>
      </p:pic>
    </p:spTree>
    <p:extLst>
      <p:ext uri="{BB962C8B-B14F-4D97-AF65-F5344CB8AC3E}">
        <p14:creationId xmlns:p14="http://schemas.microsoft.com/office/powerpoint/2010/main" val="106799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FA8BC-BEF6-4E4F-9594-ABAD1080A95D}"/>
              </a:ext>
            </a:extLst>
          </p:cNvPr>
          <p:cNvPicPr>
            <a:picLocks noChangeAspect="1"/>
          </p:cNvPicPr>
          <p:nvPr/>
        </p:nvPicPr>
        <p:blipFill rotWithShape="1">
          <a:blip r:embed="rId3"/>
          <a:srcRect t="4640"/>
          <a:stretch/>
        </p:blipFill>
        <p:spPr>
          <a:xfrm>
            <a:off x="2627784" y="702029"/>
            <a:ext cx="3096344" cy="5453941"/>
          </a:xfrm>
          <a:prstGeom prst="rect">
            <a:avLst/>
          </a:prstGeom>
        </p:spPr>
      </p:pic>
      <p:sp>
        <p:nvSpPr>
          <p:cNvPr id="4" name="TextBox 3">
            <a:extLst>
              <a:ext uri="{FF2B5EF4-FFF2-40B4-BE49-F238E27FC236}">
                <a16:creationId xmlns:a16="http://schemas.microsoft.com/office/drawing/2014/main" id="{08B335AA-8BDC-4734-B264-97D622A188FA}"/>
              </a:ext>
            </a:extLst>
          </p:cNvPr>
          <p:cNvSpPr txBox="1"/>
          <p:nvPr/>
        </p:nvSpPr>
        <p:spPr>
          <a:xfrm>
            <a:off x="6228184" y="620688"/>
            <a:ext cx="2232248" cy="769441"/>
          </a:xfrm>
          <a:prstGeom prst="rect">
            <a:avLst/>
          </a:prstGeom>
          <a:noFill/>
        </p:spPr>
        <p:txBody>
          <a:bodyPr wrap="square" rtlCol="0">
            <a:spAutoFit/>
          </a:bodyPr>
          <a:lstStyle/>
          <a:p>
            <a:r>
              <a:rPr lang="en-GB" sz="4400" dirty="0">
                <a:solidFill>
                  <a:srgbClr val="FF0000"/>
                </a:solidFill>
                <a:latin typeface="Comic Sans MS" panose="030F0702030302020204" pitchFamily="66" charset="0"/>
              </a:rPr>
              <a:t>Phase 3</a:t>
            </a:r>
          </a:p>
        </p:txBody>
      </p:sp>
    </p:spTree>
    <p:extLst>
      <p:ext uri="{BB962C8B-B14F-4D97-AF65-F5344CB8AC3E}">
        <p14:creationId xmlns:p14="http://schemas.microsoft.com/office/powerpoint/2010/main" val="3360396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16A7BD-2D2A-4FF4-8429-7F8E1A8D3D67}"/>
              </a:ext>
            </a:extLst>
          </p:cNvPr>
          <p:cNvSpPr txBox="1"/>
          <p:nvPr/>
        </p:nvSpPr>
        <p:spPr>
          <a:xfrm>
            <a:off x="539552" y="332656"/>
            <a:ext cx="8352928" cy="5632311"/>
          </a:xfrm>
          <a:prstGeom prst="rect">
            <a:avLst/>
          </a:prstGeom>
          <a:noFill/>
        </p:spPr>
        <p:txBody>
          <a:bodyPr wrap="square" rtlCol="0">
            <a:spAutoFit/>
          </a:bodyPr>
          <a:lstStyle/>
          <a:p>
            <a:pPr algn="ctr"/>
            <a:r>
              <a:rPr lang="en-GB" sz="3000" dirty="0">
                <a:solidFill>
                  <a:srgbClr val="FF0000"/>
                </a:solidFill>
                <a:latin typeface="Comic Sans MS" panose="030F0702030302020204" pitchFamily="66" charset="0"/>
              </a:rPr>
              <a:t>So how we do it?</a:t>
            </a:r>
          </a:p>
          <a:p>
            <a:pPr algn="ctr"/>
            <a:endParaRPr lang="en-GB" sz="3000" dirty="0">
              <a:solidFill>
                <a:schemeClr val="accent5">
                  <a:lumMod val="50000"/>
                </a:schemeClr>
              </a:solidFill>
              <a:latin typeface="Comic Sans MS" panose="030F0702030302020204" pitchFamily="66" charset="0"/>
            </a:endParaRPr>
          </a:p>
          <a:p>
            <a:pPr algn="ctr"/>
            <a:r>
              <a:rPr lang="en-GB" sz="3000" dirty="0">
                <a:solidFill>
                  <a:schemeClr val="accent5">
                    <a:lumMod val="50000"/>
                  </a:schemeClr>
                </a:solidFill>
                <a:latin typeface="Comic Sans MS" panose="030F0702030302020204" pitchFamily="66" charset="0"/>
              </a:rPr>
              <a:t>Each morning the children have a phonic session. </a:t>
            </a:r>
          </a:p>
          <a:p>
            <a:pPr algn="ctr"/>
            <a:endParaRPr lang="en-GB" sz="3000" dirty="0">
              <a:solidFill>
                <a:schemeClr val="accent5">
                  <a:lumMod val="50000"/>
                </a:schemeClr>
              </a:solidFill>
              <a:latin typeface="Comic Sans MS" panose="030F0702030302020204" pitchFamily="66" charset="0"/>
            </a:endParaRPr>
          </a:p>
          <a:p>
            <a:pPr algn="ctr"/>
            <a:r>
              <a:rPr lang="en-GB" sz="3000" dirty="0">
                <a:solidFill>
                  <a:schemeClr val="accent5">
                    <a:lumMod val="50000"/>
                  </a:schemeClr>
                </a:solidFill>
                <a:latin typeface="Comic Sans MS" panose="030F0702030302020204" pitchFamily="66" charset="0"/>
              </a:rPr>
              <a:t>It can be organised in different ways.</a:t>
            </a:r>
          </a:p>
          <a:p>
            <a:pPr algn="ctr"/>
            <a:endParaRPr lang="en-GB" sz="3000" dirty="0">
              <a:solidFill>
                <a:schemeClr val="accent5">
                  <a:lumMod val="50000"/>
                </a:schemeClr>
              </a:solidFill>
              <a:latin typeface="Comic Sans MS" panose="030F0702030302020204" pitchFamily="66" charset="0"/>
            </a:endParaRPr>
          </a:p>
          <a:p>
            <a:pPr marL="457200" indent="-457200">
              <a:buFont typeface="Arial" panose="020B0604020202020204" pitchFamily="34" charset="0"/>
              <a:buChar char="•"/>
            </a:pPr>
            <a:r>
              <a:rPr lang="en-GB" sz="3000" dirty="0">
                <a:solidFill>
                  <a:schemeClr val="accent5">
                    <a:lumMod val="50000"/>
                  </a:schemeClr>
                </a:solidFill>
                <a:latin typeface="Comic Sans MS" panose="030F0702030302020204" pitchFamily="66" charset="0"/>
              </a:rPr>
              <a:t>Whole class with two adults supporting the children.</a:t>
            </a:r>
          </a:p>
          <a:p>
            <a:pPr marL="457200" indent="-457200">
              <a:buFont typeface="Arial" panose="020B0604020202020204" pitchFamily="34" charset="0"/>
              <a:buChar char="•"/>
            </a:pPr>
            <a:r>
              <a:rPr lang="en-GB" sz="3000" dirty="0">
                <a:solidFill>
                  <a:schemeClr val="accent5">
                    <a:lumMod val="50000"/>
                  </a:schemeClr>
                </a:solidFill>
                <a:latin typeface="Comic Sans MS" panose="030F0702030302020204" pitchFamily="66" charset="0"/>
              </a:rPr>
              <a:t>Two groups where one adult will be focussing on Physical Development and handwriting outside and then swap.</a:t>
            </a:r>
          </a:p>
        </p:txBody>
      </p:sp>
    </p:spTree>
    <p:extLst>
      <p:ext uri="{BB962C8B-B14F-4D97-AF65-F5344CB8AC3E}">
        <p14:creationId xmlns:p14="http://schemas.microsoft.com/office/powerpoint/2010/main" val="1227079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C562AA-FA40-4461-A5A8-DD2DA6CC997A}"/>
              </a:ext>
            </a:extLst>
          </p:cNvPr>
          <p:cNvSpPr txBox="1"/>
          <p:nvPr/>
        </p:nvSpPr>
        <p:spPr>
          <a:xfrm>
            <a:off x="575048" y="195743"/>
            <a:ext cx="8568952" cy="3170099"/>
          </a:xfrm>
          <a:prstGeom prst="rect">
            <a:avLst/>
          </a:prstGeom>
          <a:noFill/>
        </p:spPr>
        <p:txBody>
          <a:bodyPr wrap="square" rtlCol="0">
            <a:spAutoFit/>
          </a:bodyPr>
          <a:lstStyle/>
          <a:p>
            <a:r>
              <a:rPr lang="en-GB" sz="2500" dirty="0">
                <a:solidFill>
                  <a:srgbClr val="FF0000"/>
                </a:solidFill>
              </a:rPr>
              <a:t>Imagine you are four or five, this is an example of a phonics session.</a:t>
            </a:r>
          </a:p>
          <a:p>
            <a:r>
              <a:rPr lang="en-GB" sz="2500" dirty="0">
                <a:solidFill>
                  <a:srgbClr val="FF0000"/>
                </a:solidFill>
              </a:rPr>
              <a:t>We have lots of games and props that we use to keep the children engaged. </a:t>
            </a:r>
          </a:p>
          <a:p>
            <a:endParaRPr lang="en-GB" sz="2500" dirty="0">
              <a:solidFill>
                <a:srgbClr val="FF0000"/>
              </a:solidFill>
            </a:endParaRPr>
          </a:p>
          <a:p>
            <a:r>
              <a:rPr lang="en-GB" sz="2500" dirty="0">
                <a:solidFill>
                  <a:srgbClr val="FF0000"/>
                </a:solidFill>
              </a:rPr>
              <a:t>There is a pattern to it : </a:t>
            </a:r>
            <a:endParaRPr lang="en-GB" sz="2500" dirty="0"/>
          </a:p>
          <a:p>
            <a:endParaRPr lang="en-GB" sz="2500" dirty="0"/>
          </a:p>
          <a:p>
            <a:endParaRPr lang="en-GB" sz="2500" dirty="0"/>
          </a:p>
        </p:txBody>
      </p:sp>
    </p:spTree>
    <p:extLst>
      <p:ext uri="{BB962C8B-B14F-4D97-AF65-F5344CB8AC3E}">
        <p14:creationId xmlns:p14="http://schemas.microsoft.com/office/powerpoint/2010/main" val="173248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D3900-729E-4E56-A52D-65AB578972D2}"/>
              </a:ext>
            </a:extLst>
          </p:cNvPr>
          <p:cNvSpPr txBox="1"/>
          <p:nvPr/>
        </p:nvSpPr>
        <p:spPr>
          <a:xfrm>
            <a:off x="1475656" y="1700808"/>
            <a:ext cx="6192688" cy="2062103"/>
          </a:xfrm>
          <a:prstGeom prst="rect">
            <a:avLst/>
          </a:prstGeom>
          <a:noFill/>
        </p:spPr>
        <p:txBody>
          <a:bodyPr wrap="square" rtlCol="0">
            <a:spAutoFit/>
          </a:bodyPr>
          <a:lstStyle/>
          <a:p>
            <a:pPr algn="ctr"/>
            <a:r>
              <a:rPr lang="en-GB" sz="3200" u="sng" dirty="0">
                <a:solidFill>
                  <a:schemeClr val="accent5">
                    <a:lumMod val="40000"/>
                    <a:lumOff val="60000"/>
                  </a:schemeClr>
                </a:solidFill>
                <a:latin typeface="Comic Sans MS" panose="030F0702030302020204" pitchFamily="66" charset="0"/>
              </a:rPr>
              <a:t>Revise</a:t>
            </a:r>
          </a:p>
          <a:p>
            <a:pPr algn="ctr"/>
            <a:endParaRPr lang="en-GB" sz="3200" u="sng" dirty="0">
              <a:solidFill>
                <a:schemeClr val="accent5">
                  <a:lumMod val="40000"/>
                  <a:lumOff val="60000"/>
                </a:schemeClr>
              </a:solidFill>
              <a:latin typeface="Comic Sans MS" panose="030F0702030302020204" pitchFamily="66" charset="0"/>
            </a:endParaRPr>
          </a:p>
          <a:p>
            <a:pPr algn="ctr"/>
            <a:r>
              <a:rPr lang="en-GB" sz="3200" u="sng" dirty="0">
                <a:solidFill>
                  <a:schemeClr val="accent5">
                    <a:lumMod val="40000"/>
                    <a:lumOff val="60000"/>
                  </a:schemeClr>
                </a:solidFill>
                <a:latin typeface="Comic Sans MS" panose="030F0702030302020204" pitchFamily="66" charset="0"/>
              </a:rPr>
              <a:t>Revise the sounds we have learnt so far.</a:t>
            </a:r>
          </a:p>
        </p:txBody>
      </p:sp>
      <p:pic>
        <p:nvPicPr>
          <p:cNvPr id="3" name="Picture 2">
            <a:extLst>
              <a:ext uri="{FF2B5EF4-FFF2-40B4-BE49-F238E27FC236}">
                <a16:creationId xmlns:a16="http://schemas.microsoft.com/office/drawing/2014/main" id="{17A21BDC-D380-4EAE-8484-916B96BD1F32}"/>
              </a:ext>
            </a:extLst>
          </p:cNvPr>
          <p:cNvPicPr>
            <a:picLocks noChangeAspect="1"/>
          </p:cNvPicPr>
          <p:nvPr/>
        </p:nvPicPr>
        <p:blipFill rotWithShape="1">
          <a:blip r:embed="rId3"/>
          <a:srcRect t="3298" r="6294" b="4803"/>
          <a:stretch/>
        </p:blipFill>
        <p:spPr>
          <a:xfrm>
            <a:off x="467544" y="4293096"/>
            <a:ext cx="2888370" cy="2048728"/>
          </a:xfrm>
          <a:prstGeom prst="rect">
            <a:avLst/>
          </a:prstGeom>
        </p:spPr>
      </p:pic>
    </p:spTree>
    <p:extLst>
      <p:ext uri="{BB962C8B-B14F-4D97-AF65-F5344CB8AC3E}">
        <p14:creationId xmlns:p14="http://schemas.microsoft.com/office/powerpoint/2010/main" val="152328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CB9FC-5C59-4623-A30F-E92E5F6A5E03}"/>
              </a:ext>
            </a:extLst>
          </p:cNvPr>
          <p:cNvPicPr>
            <a:picLocks noChangeAspect="1"/>
          </p:cNvPicPr>
          <p:nvPr/>
        </p:nvPicPr>
        <p:blipFill>
          <a:blip r:embed="rId3"/>
          <a:stretch>
            <a:fillRect/>
          </a:stretch>
        </p:blipFill>
        <p:spPr>
          <a:xfrm>
            <a:off x="377532" y="1490560"/>
            <a:ext cx="2808620" cy="2109890"/>
          </a:xfrm>
          <a:prstGeom prst="rect">
            <a:avLst/>
          </a:prstGeom>
        </p:spPr>
      </p:pic>
      <p:pic>
        <p:nvPicPr>
          <p:cNvPr id="5" name="Picture 4">
            <a:extLst>
              <a:ext uri="{FF2B5EF4-FFF2-40B4-BE49-F238E27FC236}">
                <a16:creationId xmlns:a16="http://schemas.microsoft.com/office/drawing/2014/main" id="{D3919F60-D927-49F2-AF41-28ADFB9A319F}"/>
              </a:ext>
            </a:extLst>
          </p:cNvPr>
          <p:cNvPicPr>
            <a:picLocks noChangeAspect="1"/>
          </p:cNvPicPr>
          <p:nvPr/>
        </p:nvPicPr>
        <p:blipFill>
          <a:blip r:embed="rId4"/>
          <a:stretch>
            <a:fillRect/>
          </a:stretch>
        </p:blipFill>
        <p:spPr>
          <a:xfrm>
            <a:off x="5267739" y="3901717"/>
            <a:ext cx="2816812" cy="1481098"/>
          </a:xfrm>
          <a:prstGeom prst="rect">
            <a:avLst/>
          </a:prstGeom>
        </p:spPr>
      </p:pic>
      <p:pic>
        <p:nvPicPr>
          <p:cNvPr id="6" name="Picture 5">
            <a:extLst>
              <a:ext uri="{FF2B5EF4-FFF2-40B4-BE49-F238E27FC236}">
                <a16:creationId xmlns:a16="http://schemas.microsoft.com/office/drawing/2014/main" id="{2DD8A301-A00F-4633-92F6-1A72EF44F2D3}"/>
              </a:ext>
            </a:extLst>
          </p:cNvPr>
          <p:cNvPicPr>
            <a:picLocks noChangeAspect="1"/>
          </p:cNvPicPr>
          <p:nvPr/>
        </p:nvPicPr>
        <p:blipFill>
          <a:blip r:embed="rId5"/>
          <a:stretch>
            <a:fillRect/>
          </a:stretch>
        </p:blipFill>
        <p:spPr>
          <a:xfrm>
            <a:off x="4214035" y="1734703"/>
            <a:ext cx="2107406" cy="1221581"/>
          </a:xfrm>
          <a:prstGeom prst="rect">
            <a:avLst/>
          </a:prstGeom>
        </p:spPr>
      </p:pic>
      <p:pic>
        <p:nvPicPr>
          <p:cNvPr id="7" name="Picture 6">
            <a:extLst>
              <a:ext uri="{FF2B5EF4-FFF2-40B4-BE49-F238E27FC236}">
                <a16:creationId xmlns:a16="http://schemas.microsoft.com/office/drawing/2014/main" id="{B550E0E4-7593-4C74-B846-EDA6B049FE4B}"/>
              </a:ext>
            </a:extLst>
          </p:cNvPr>
          <p:cNvPicPr>
            <a:picLocks noChangeAspect="1"/>
          </p:cNvPicPr>
          <p:nvPr/>
        </p:nvPicPr>
        <p:blipFill>
          <a:blip r:embed="rId6"/>
          <a:stretch>
            <a:fillRect/>
          </a:stretch>
        </p:blipFill>
        <p:spPr>
          <a:xfrm>
            <a:off x="1733138" y="4042190"/>
            <a:ext cx="2143125" cy="1200150"/>
          </a:xfrm>
          <a:prstGeom prst="rect">
            <a:avLst/>
          </a:prstGeom>
        </p:spPr>
      </p:pic>
      <p:sp>
        <p:nvSpPr>
          <p:cNvPr id="11" name="TextBox 10">
            <a:extLst>
              <a:ext uri="{FF2B5EF4-FFF2-40B4-BE49-F238E27FC236}">
                <a16:creationId xmlns:a16="http://schemas.microsoft.com/office/drawing/2014/main" id="{6DA0B814-B1A8-49C7-9A15-415FDE9E84B1}"/>
              </a:ext>
            </a:extLst>
          </p:cNvPr>
          <p:cNvSpPr txBox="1"/>
          <p:nvPr/>
        </p:nvSpPr>
        <p:spPr>
          <a:xfrm>
            <a:off x="1331640" y="332656"/>
            <a:ext cx="5832648" cy="1077218"/>
          </a:xfrm>
          <a:prstGeom prst="rect">
            <a:avLst/>
          </a:prstGeom>
          <a:noFill/>
        </p:spPr>
        <p:txBody>
          <a:bodyPr wrap="square" rtlCol="0">
            <a:spAutoFit/>
          </a:bodyPr>
          <a:lstStyle/>
          <a:p>
            <a:r>
              <a:rPr lang="en-GB" sz="3200" dirty="0">
                <a:latin typeface="Comic Sans MS" panose="030F0702030302020204" pitchFamily="66" charset="0"/>
              </a:rPr>
              <a:t>What phoneme are we learning today? </a:t>
            </a:r>
          </a:p>
        </p:txBody>
      </p:sp>
      <p:sp>
        <p:nvSpPr>
          <p:cNvPr id="14" name="TextBox 13">
            <a:extLst>
              <a:ext uri="{FF2B5EF4-FFF2-40B4-BE49-F238E27FC236}">
                <a16:creationId xmlns:a16="http://schemas.microsoft.com/office/drawing/2014/main" id="{9FDE7263-4320-4D6C-B046-75C56CF3608A}"/>
              </a:ext>
            </a:extLst>
          </p:cNvPr>
          <p:cNvSpPr txBox="1"/>
          <p:nvPr/>
        </p:nvSpPr>
        <p:spPr>
          <a:xfrm>
            <a:off x="3186152" y="5733256"/>
            <a:ext cx="4410184" cy="646331"/>
          </a:xfrm>
          <a:prstGeom prst="rect">
            <a:avLst/>
          </a:prstGeom>
          <a:noFill/>
        </p:spPr>
        <p:txBody>
          <a:bodyPr wrap="square" rtlCol="0">
            <a:spAutoFit/>
          </a:bodyPr>
          <a:lstStyle/>
          <a:p>
            <a:r>
              <a:rPr lang="en-GB" dirty="0"/>
              <a:t>We may say a rhyme for the children to work out the sound.</a:t>
            </a:r>
          </a:p>
        </p:txBody>
      </p:sp>
      <p:sp>
        <p:nvSpPr>
          <p:cNvPr id="15" name="TextBox 14">
            <a:extLst>
              <a:ext uri="{FF2B5EF4-FFF2-40B4-BE49-F238E27FC236}">
                <a16:creationId xmlns:a16="http://schemas.microsoft.com/office/drawing/2014/main" id="{7E060D35-073D-4499-9068-7B1AE47D85BA}"/>
              </a:ext>
            </a:extLst>
          </p:cNvPr>
          <p:cNvSpPr txBox="1"/>
          <p:nvPr/>
        </p:nvSpPr>
        <p:spPr>
          <a:xfrm>
            <a:off x="179512" y="116632"/>
            <a:ext cx="1008112" cy="369332"/>
          </a:xfrm>
          <a:prstGeom prst="rect">
            <a:avLst/>
          </a:prstGeom>
          <a:noFill/>
        </p:spPr>
        <p:txBody>
          <a:bodyPr wrap="square" rtlCol="0">
            <a:spAutoFit/>
          </a:bodyPr>
          <a:lstStyle/>
          <a:p>
            <a:r>
              <a:rPr lang="en-GB" dirty="0"/>
              <a:t>teach</a:t>
            </a:r>
          </a:p>
        </p:txBody>
      </p:sp>
    </p:spTree>
    <p:extLst>
      <p:ext uri="{BB962C8B-B14F-4D97-AF65-F5344CB8AC3E}">
        <p14:creationId xmlns:p14="http://schemas.microsoft.com/office/powerpoint/2010/main" val="1091417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F96F99-A101-4EA8-82A5-D4A5F60EA98E}"/>
              </a:ext>
            </a:extLst>
          </p:cNvPr>
          <p:cNvPicPr>
            <a:picLocks noGrp="1" noChangeAspect="1"/>
          </p:cNvPicPr>
          <p:nvPr>
            <p:ph idx="4294967295"/>
          </p:nvPr>
        </p:nvPicPr>
        <p:blipFill>
          <a:blip r:embed="rId3"/>
          <a:stretch>
            <a:fillRect/>
          </a:stretch>
        </p:blipFill>
        <p:spPr>
          <a:xfrm>
            <a:off x="695739" y="1647567"/>
            <a:ext cx="4351735" cy="3264694"/>
          </a:xfrm>
          <a:prstGeom prst="rect">
            <a:avLst/>
          </a:prstGeom>
          <a:ln w="63500">
            <a:solidFill>
              <a:schemeClr val="accent1"/>
            </a:solidFill>
          </a:ln>
        </p:spPr>
      </p:pic>
      <p:pic>
        <p:nvPicPr>
          <p:cNvPr id="5" name="Picture 4">
            <a:extLst>
              <a:ext uri="{FF2B5EF4-FFF2-40B4-BE49-F238E27FC236}">
                <a16:creationId xmlns:a16="http://schemas.microsoft.com/office/drawing/2014/main" id="{0864B9C6-A6DD-4099-8964-B73A60D8AAB9}"/>
              </a:ext>
            </a:extLst>
          </p:cNvPr>
          <p:cNvPicPr>
            <a:picLocks noChangeAspect="1"/>
          </p:cNvPicPr>
          <p:nvPr/>
        </p:nvPicPr>
        <p:blipFill>
          <a:blip r:embed="rId4"/>
          <a:stretch>
            <a:fillRect/>
          </a:stretch>
        </p:blipFill>
        <p:spPr>
          <a:xfrm>
            <a:off x="6115537" y="2060038"/>
            <a:ext cx="2188731" cy="3398924"/>
          </a:xfrm>
          <a:prstGeom prst="rect">
            <a:avLst/>
          </a:prstGeom>
        </p:spPr>
      </p:pic>
      <p:sp>
        <p:nvSpPr>
          <p:cNvPr id="7" name="TextBox 6">
            <a:extLst>
              <a:ext uri="{FF2B5EF4-FFF2-40B4-BE49-F238E27FC236}">
                <a16:creationId xmlns:a16="http://schemas.microsoft.com/office/drawing/2014/main" id="{F1088CEA-62E0-486C-9F2A-C99D8C76F91E}"/>
              </a:ext>
            </a:extLst>
          </p:cNvPr>
          <p:cNvSpPr txBox="1"/>
          <p:nvPr/>
        </p:nvSpPr>
        <p:spPr>
          <a:xfrm>
            <a:off x="695739" y="332656"/>
            <a:ext cx="7044613" cy="830997"/>
          </a:xfrm>
          <a:prstGeom prst="rect">
            <a:avLst/>
          </a:prstGeom>
          <a:noFill/>
        </p:spPr>
        <p:txBody>
          <a:bodyPr wrap="square" rtlCol="0">
            <a:spAutoFit/>
          </a:bodyPr>
          <a:lstStyle/>
          <a:p>
            <a:r>
              <a:rPr lang="en-GB" sz="2400" dirty="0">
                <a:latin typeface="Comic Sans MS" panose="030F0702030302020204" pitchFamily="66" charset="0"/>
              </a:rPr>
              <a:t>What happens to your mouth and tongue when you say that sound?</a:t>
            </a:r>
          </a:p>
        </p:txBody>
      </p:sp>
      <p:sp>
        <p:nvSpPr>
          <p:cNvPr id="8" name="TextBox 7">
            <a:extLst>
              <a:ext uri="{FF2B5EF4-FFF2-40B4-BE49-F238E27FC236}">
                <a16:creationId xmlns:a16="http://schemas.microsoft.com/office/drawing/2014/main" id="{629FD34A-4A10-4AAD-85DF-075CAD65DB7C}"/>
              </a:ext>
            </a:extLst>
          </p:cNvPr>
          <p:cNvSpPr txBox="1"/>
          <p:nvPr/>
        </p:nvSpPr>
        <p:spPr>
          <a:xfrm>
            <a:off x="467544" y="5589240"/>
            <a:ext cx="5040560" cy="646331"/>
          </a:xfrm>
          <a:prstGeom prst="rect">
            <a:avLst/>
          </a:prstGeom>
          <a:noFill/>
        </p:spPr>
        <p:txBody>
          <a:bodyPr wrap="square" rtlCol="0">
            <a:spAutoFit/>
          </a:bodyPr>
          <a:lstStyle/>
          <a:p>
            <a:r>
              <a:rPr lang="en-GB" dirty="0"/>
              <a:t>The sound must be pure. </a:t>
            </a:r>
          </a:p>
          <a:p>
            <a:r>
              <a:rPr lang="en-GB" dirty="0"/>
              <a:t>For example -  </a:t>
            </a:r>
          </a:p>
        </p:txBody>
      </p:sp>
    </p:spTree>
    <p:extLst>
      <p:ext uri="{BB962C8B-B14F-4D97-AF65-F5344CB8AC3E}">
        <p14:creationId xmlns:p14="http://schemas.microsoft.com/office/powerpoint/2010/main" val="2146770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F73B6B-BC83-44D0-99F3-118231F2E88C}"/>
              </a:ext>
            </a:extLst>
          </p:cNvPr>
          <p:cNvPicPr>
            <a:picLocks noChangeAspect="1"/>
          </p:cNvPicPr>
          <p:nvPr/>
        </p:nvPicPr>
        <p:blipFill>
          <a:blip r:embed="rId3"/>
          <a:stretch>
            <a:fillRect/>
          </a:stretch>
        </p:blipFill>
        <p:spPr>
          <a:xfrm>
            <a:off x="1740877" y="1731125"/>
            <a:ext cx="2414369" cy="3798606"/>
          </a:xfrm>
          <a:prstGeom prst="rect">
            <a:avLst/>
          </a:prstGeom>
          <a:solidFill>
            <a:schemeClr val="bg1"/>
          </a:solidFill>
          <a:ln w="63500">
            <a:solidFill>
              <a:schemeClr val="accent1"/>
            </a:solidFill>
          </a:ln>
        </p:spPr>
      </p:pic>
      <p:pic>
        <p:nvPicPr>
          <p:cNvPr id="3" name="Picture 2">
            <a:extLst>
              <a:ext uri="{FF2B5EF4-FFF2-40B4-BE49-F238E27FC236}">
                <a16:creationId xmlns:a16="http://schemas.microsoft.com/office/drawing/2014/main" id="{678D7699-1EE1-417B-9796-7B6F4325A55C}"/>
              </a:ext>
            </a:extLst>
          </p:cNvPr>
          <p:cNvPicPr>
            <a:picLocks noChangeAspect="1"/>
          </p:cNvPicPr>
          <p:nvPr/>
        </p:nvPicPr>
        <p:blipFill>
          <a:blip r:embed="rId4"/>
          <a:stretch>
            <a:fillRect/>
          </a:stretch>
        </p:blipFill>
        <p:spPr>
          <a:xfrm>
            <a:off x="5801165" y="1156684"/>
            <a:ext cx="2057400" cy="2793206"/>
          </a:xfrm>
          <a:prstGeom prst="rect">
            <a:avLst/>
          </a:prstGeom>
        </p:spPr>
      </p:pic>
      <p:sp>
        <p:nvSpPr>
          <p:cNvPr id="4" name="TextBox 3">
            <a:extLst>
              <a:ext uri="{FF2B5EF4-FFF2-40B4-BE49-F238E27FC236}">
                <a16:creationId xmlns:a16="http://schemas.microsoft.com/office/drawing/2014/main" id="{110070DD-E774-48B3-832D-FBED297CAE53}"/>
              </a:ext>
            </a:extLst>
          </p:cNvPr>
          <p:cNvSpPr txBox="1"/>
          <p:nvPr/>
        </p:nvSpPr>
        <p:spPr>
          <a:xfrm>
            <a:off x="683568" y="188640"/>
            <a:ext cx="4392488" cy="584775"/>
          </a:xfrm>
          <a:prstGeom prst="rect">
            <a:avLst/>
          </a:prstGeom>
          <a:noFill/>
        </p:spPr>
        <p:txBody>
          <a:bodyPr wrap="square" rtlCol="0">
            <a:spAutoFit/>
          </a:bodyPr>
          <a:lstStyle/>
          <a:p>
            <a:r>
              <a:rPr lang="en-GB" sz="3200" dirty="0"/>
              <a:t>Lets write it…………….</a:t>
            </a:r>
          </a:p>
        </p:txBody>
      </p:sp>
      <p:sp>
        <p:nvSpPr>
          <p:cNvPr id="5" name="TextBox 4">
            <a:extLst>
              <a:ext uri="{FF2B5EF4-FFF2-40B4-BE49-F238E27FC236}">
                <a16:creationId xmlns:a16="http://schemas.microsoft.com/office/drawing/2014/main" id="{0968F1EB-9701-4CFF-BD08-9CABFC4199EF}"/>
              </a:ext>
            </a:extLst>
          </p:cNvPr>
          <p:cNvSpPr txBox="1"/>
          <p:nvPr/>
        </p:nvSpPr>
        <p:spPr>
          <a:xfrm>
            <a:off x="4860032" y="5013176"/>
            <a:ext cx="3888432" cy="923330"/>
          </a:xfrm>
          <a:prstGeom prst="rect">
            <a:avLst/>
          </a:prstGeom>
          <a:noFill/>
        </p:spPr>
        <p:txBody>
          <a:bodyPr wrap="square" rtlCol="0">
            <a:spAutoFit/>
          </a:bodyPr>
          <a:lstStyle/>
          <a:p>
            <a:r>
              <a:rPr lang="en-GB" dirty="0"/>
              <a:t>We write in different ways:-</a:t>
            </a:r>
          </a:p>
          <a:p>
            <a:r>
              <a:rPr lang="en-GB" dirty="0"/>
              <a:t>Magic writing</a:t>
            </a:r>
          </a:p>
          <a:p>
            <a:r>
              <a:rPr lang="en-GB" dirty="0"/>
              <a:t>Crayons- helps with pencil grip. </a:t>
            </a:r>
          </a:p>
        </p:txBody>
      </p:sp>
    </p:spTree>
    <p:extLst>
      <p:ext uri="{BB962C8B-B14F-4D97-AF65-F5344CB8AC3E}">
        <p14:creationId xmlns:p14="http://schemas.microsoft.com/office/powerpoint/2010/main" val="1188019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CB9FC-5C59-4623-A30F-E92E5F6A5E03}"/>
              </a:ext>
            </a:extLst>
          </p:cNvPr>
          <p:cNvPicPr>
            <a:picLocks noChangeAspect="1"/>
          </p:cNvPicPr>
          <p:nvPr/>
        </p:nvPicPr>
        <p:blipFill>
          <a:blip r:embed="rId3"/>
          <a:stretch>
            <a:fillRect/>
          </a:stretch>
        </p:blipFill>
        <p:spPr>
          <a:xfrm>
            <a:off x="377532" y="1490560"/>
            <a:ext cx="2808620" cy="2109890"/>
          </a:xfrm>
          <a:prstGeom prst="rect">
            <a:avLst/>
          </a:prstGeom>
        </p:spPr>
      </p:pic>
      <p:pic>
        <p:nvPicPr>
          <p:cNvPr id="5" name="Picture 4">
            <a:extLst>
              <a:ext uri="{FF2B5EF4-FFF2-40B4-BE49-F238E27FC236}">
                <a16:creationId xmlns:a16="http://schemas.microsoft.com/office/drawing/2014/main" id="{D3919F60-D927-49F2-AF41-28ADFB9A319F}"/>
              </a:ext>
            </a:extLst>
          </p:cNvPr>
          <p:cNvPicPr>
            <a:picLocks noChangeAspect="1"/>
          </p:cNvPicPr>
          <p:nvPr/>
        </p:nvPicPr>
        <p:blipFill>
          <a:blip r:embed="rId4"/>
          <a:stretch>
            <a:fillRect/>
          </a:stretch>
        </p:blipFill>
        <p:spPr>
          <a:xfrm>
            <a:off x="5267739" y="3901717"/>
            <a:ext cx="2816812" cy="1481098"/>
          </a:xfrm>
          <a:prstGeom prst="rect">
            <a:avLst/>
          </a:prstGeom>
        </p:spPr>
      </p:pic>
      <p:pic>
        <p:nvPicPr>
          <p:cNvPr id="6" name="Picture 5">
            <a:extLst>
              <a:ext uri="{FF2B5EF4-FFF2-40B4-BE49-F238E27FC236}">
                <a16:creationId xmlns:a16="http://schemas.microsoft.com/office/drawing/2014/main" id="{2DD8A301-A00F-4633-92F6-1A72EF44F2D3}"/>
              </a:ext>
            </a:extLst>
          </p:cNvPr>
          <p:cNvPicPr>
            <a:picLocks noChangeAspect="1"/>
          </p:cNvPicPr>
          <p:nvPr/>
        </p:nvPicPr>
        <p:blipFill>
          <a:blip r:embed="rId5"/>
          <a:stretch>
            <a:fillRect/>
          </a:stretch>
        </p:blipFill>
        <p:spPr>
          <a:xfrm>
            <a:off x="4214035" y="1734703"/>
            <a:ext cx="2107406" cy="1221581"/>
          </a:xfrm>
          <a:prstGeom prst="rect">
            <a:avLst/>
          </a:prstGeom>
        </p:spPr>
      </p:pic>
      <p:pic>
        <p:nvPicPr>
          <p:cNvPr id="7" name="Picture 6">
            <a:extLst>
              <a:ext uri="{FF2B5EF4-FFF2-40B4-BE49-F238E27FC236}">
                <a16:creationId xmlns:a16="http://schemas.microsoft.com/office/drawing/2014/main" id="{B550E0E4-7593-4C74-B846-EDA6B049FE4B}"/>
              </a:ext>
            </a:extLst>
          </p:cNvPr>
          <p:cNvPicPr>
            <a:picLocks noChangeAspect="1"/>
          </p:cNvPicPr>
          <p:nvPr/>
        </p:nvPicPr>
        <p:blipFill>
          <a:blip r:embed="rId6"/>
          <a:stretch>
            <a:fillRect/>
          </a:stretch>
        </p:blipFill>
        <p:spPr>
          <a:xfrm>
            <a:off x="1733138" y="4042190"/>
            <a:ext cx="2143125" cy="1200150"/>
          </a:xfrm>
          <a:prstGeom prst="rect">
            <a:avLst/>
          </a:prstGeom>
        </p:spPr>
      </p:pic>
      <p:sp>
        <p:nvSpPr>
          <p:cNvPr id="11" name="TextBox 10">
            <a:extLst>
              <a:ext uri="{FF2B5EF4-FFF2-40B4-BE49-F238E27FC236}">
                <a16:creationId xmlns:a16="http://schemas.microsoft.com/office/drawing/2014/main" id="{6DA0B814-B1A8-49C7-9A15-415FDE9E84B1}"/>
              </a:ext>
            </a:extLst>
          </p:cNvPr>
          <p:cNvSpPr txBox="1"/>
          <p:nvPr/>
        </p:nvSpPr>
        <p:spPr>
          <a:xfrm>
            <a:off x="1331640" y="332656"/>
            <a:ext cx="5832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Write…</a:t>
            </a:r>
          </a:p>
        </p:txBody>
      </p:sp>
      <p:sp>
        <p:nvSpPr>
          <p:cNvPr id="14" name="TextBox 13">
            <a:extLst>
              <a:ext uri="{FF2B5EF4-FFF2-40B4-BE49-F238E27FC236}">
                <a16:creationId xmlns:a16="http://schemas.microsoft.com/office/drawing/2014/main" id="{9FDE7263-4320-4D6C-B046-75C56CF3608A}"/>
              </a:ext>
            </a:extLst>
          </p:cNvPr>
          <p:cNvSpPr txBox="1"/>
          <p:nvPr/>
        </p:nvSpPr>
        <p:spPr>
          <a:xfrm>
            <a:off x="3186152" y="5733256"/>
            <a:ext cx="44101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 may say a rhyme for the children to work out the sound.</a:t>
            </a:r>
          </a:p>
        </p:txBody>
      </p:sp>
      <p:sp>
        <p:nvSpPr>
          <p:cNvPr id="15" name="TextBox 14">
            <a:extLst>
              <a:ext uri="{FF2B5EF4-FFF2-40B4-BE49-F238E27FC236}">
                <a16:creationId xmlns:a16="http://schemas.microsoft.com/office/drawing/2014/main" id="{7E060D35-073D-4499-9068-7B1AE47D85BA}"/>
              </a:ext>
            </a:extLst>
          </p:cNvPr>
          <p:cNvSpPr txBox="1"/>
          <p:nvPr/>
        </p:nvSpPr>
        <p:spPr>
          <a:xfrm>
            <a:off x="179512" y="116632"/>
            <a:ext cx="10081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teach</a:t>
            </a:r>
          </a:p>
        </p:txBody>
      </p:sp>
    </p:spTree>
    <p:extLst>
      <p:ext uri="{BB962C8B-B14F-4D97-AF65-F5344CB8AC3E}">
        <p14:creationId xmlns:p14="http://schemas.microsoft.com/office/powerpoint/2010/main" val="387191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C90EB-B942-4A25-AA4C-419E136D5CC5}"/>
              </a:ext>
            </a:extLst>
          </p:cNvPr>
          <p:cNvSpPr txBox="1"/>
          <p:nvPr/>
        </p:nvSpPr>
        <p:spPr>
          <a:xfrm>
            <a:off x="749104" y="1458643"/>
            <a:ext cx="5285936" cy="300082"/>
          </a:xfrm>
          <a:prstGeom prst="rect">
            <a:avLst/>
          </a:prstGeom>
          <a:noFill/>
        </p:spPr>
        <p:txBody>
          <a:bodyPr wrap="square" rtlCol="0">
            <a:spAutoFit/>
          </a:bodyPr>
          <a:lstStyle/>
          <a:p>
            <a:pPr defTabSz="685800"/>
            <a:r>
              <a:rPr lang="en-GB" sz="1350" dirty="0">
                <a:solidFill>
                  <a:prstClr val="black"/>
                </a:solidFill>
                <a:latin typeface="Calibri" panose="020F0502020204030204"/>
              </a:rPr>
              <a:t>Lets match the words to the pictures</a:t>
            </a:r>
          </a:p>
        </p:txBody>
      </p:sp>
      <p:pic>
        <p:nvPicPr>
          <p:cNvPr id="3" name="Picture 2">
            <a:extLst>
              <a:ext uri="{FF2B5EF4-FFF2-40B4-BE49-F238E27FC236}">
                <a16:creationId xmlns:a16="http://schemas.microsoft.com/office/drawing/2014/main" id="{448EF08A-64B2-4ABB-A982-01DACFFE9EDA}"/>
              </a:ext>
            </a:extLst>
          </p:cNvPr>
          <p:cNvPicPr>
            <a:picLocks noChangeAspect="1"/>
          </p:cNvPicPr>
          <p:nvPr/>
        </p:nvPicPr>
        <p:blipFill>
          <a:blip r:embed="rId3"/>
          <a:stretch>
            <a:fillRect/>
          </a:stretch>
        </p:blipFill>
        <p:spPr>
          <a:xfrm>
            <a:off x="5774759" y="3556123"/>
            <a:ext cx="2807451" cy="2107875"/>
          </a:xfrm>
          <a:prstGeom prst="rect">
            <a:avLst/>
          </a:prstGeom>
        </p:spPr>
      </p:pic>
      <p:sp>
        <p:nvSpPr>
          <p:cNvPr id="4" name="TextBox 3">
            <a:extLst>
              <a:ext uri="{FF2B5EF4-FFF2-40B4-BE49-F238E27FC236}">
                <a16:creationId xmlns:a16="http://schemas.microsoft.com/office/drawing/2014/main" id="{58CD9766-3E02-45AC-922C-370158823547}"/>
              </a:ext>
            </a:extLst>
          </p:cNvPr>
          <p:cNvSpPr txBox="1"/>
          <p:nvPr/>
        </p:nvSpPr>
        <p:spPr>
          <a:xfrm>
            <a:off x="1255540" y="2322467"/>
            <a:ext cx="1181687" cy="715581"/>
          </a:xfrm>
          <a:prstGeom prst="rect">
            <a:avLst/>
          </a:prstGeom>
          <a:noFill/>
          <a:ln w="79375">
            <a:solidFill>
              <a:schemeClr val="accent1"/>
            </a:solidFill>
          </a:ln>
        </p:spPr>
        <p:txBody>
          <a:bodyPr wrap="square" rtlCol="0">
            <a:spAutoFit/>
          </a:bodyPr>
          <a:lstStyle/>
          <a:p>
            <a:pPr defTabSz="685800"/>
            <a:r>
              <a:rPr lang="en-GB" sz="4050" dirty="0">
                <a:solidFill>
                  <a:prstClr val="black"/>
                </a:solidFill>
                <a:latin typeface="Comic Sans MS" panose="030F0702030302020204" pitchFamily="66" charset="0"/>
              </a:rPr>
              <a:t>rat</a:t>
            </a:r>
          </a:p>
        </p:txBody>
      </p:sp>
      <p:sp>
        <p:nvSpPr>
          <p:cNvPr id="6" name="Oval 5">
            <a:extLst>
              <a:ext uri="{FF2B5EF4-FFF2-40B4-BE49-F238E27FC236}">
                <a16:creationId xmlns:a16="http://schemas.microsoft.com/office/drawing/2014/main" id="{53933076-461C-4FB6-A253-2D5F8D824C0E}"/>
              </a:ext>
            </a:extLst>
          </p:cNvPr>
          <p:cNvSpPr/>
          <p:nvPr/>
        </p:nvSpPr>
        <p:spPr>
          <a:xfrm>
            <a:off x="1898259" y="2873088"/>
            <a:ext cx="105508" cy="105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7" name="Picture 6">
            <a:extLst>
              <a:ext uri="{FF2B5EF4-FFF2-40B4-BE49-F238E27FC236}">
                <a16:creationId xmlns:a16="http://schemas.microsoft.com/office/drawing/2014/main" id="{04786F3D-0FDC-406A-8B46-E627229B8481}"/>
              </a:ext>
            </a:extLst>
          </p:cNvPr>
          <p:cNvPicPr>
            <a:picLocks noChangeAspect="1"/>
          </p:cNvPicPr>
          <p:nvPr/>
        </p:nvPicPr>
        <p:blipFill>
          <a:blip r:embed="rId4"/>
          <a:stretch>
            <a:fillRect/>
          </a:stretch>
        </p:blipFill>
        <p:spPr>
          <a:xfrm>
            <a:off x="1655587" y="2864295"/>
            <a:ext cx="114310" cy="114310"/>
          </a:xfrm>
          <a:prstGeom prst="rect">
            <a:avLst/>
          </a:prstGeom>
        </p:spPr>
      </p:pic>
      <p:sp>
        <p:nvSpPr>
          <p:cNvPr id="9" name="Oval 8">
            <a:extLst>
              <a:ext uri="{FF2B5EF4-FFF2-40B4-BE49-F238E27FC236}">
                <a16:creationId xmlns:a16="http://schemas.microsoft.com/office/drawing/2014/main" id="{649B6FF2-541C-4A8B-B54D-D200A626C9D5}"/>
              </a:ext>
            </a:extLst>
          </p:cNvPr>
          <p:cNvSpPr/>
          <p:nvPr/>
        </p:nvSpPr>
        <p:spPr>
          <a:xfrm>
            <a:off x="1359290" y="2868696"/>
            <a:ext cx="105508" cy="105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E1F5AECB-75B7-4937-A06E-F2F02E26C655}"/>
              </a:ext>
            </a:extLst>
          </p:cNvPr>
          <p:cNvSpPr/>
          <p:nvPr/>
        </p:nvSpPr>
        <p:spPr>
          <a:xfrm>
            <a:off x="1233559" y="3316634"/>
            <a:ext cx="1329399" cy="715581"/>
          </a:xfrm>
          <a:prstGeom prst="rect">
            <a:avLst/>
          </a:prstGeom>
          <a:ln w="69850">
            <a:solidFill>
              <a:schemeClr val="accent1">
                <a:shade val="50000"/>
              </a:schemeClr>
            </a:solidFill>
          </a:ln>
        </p:spPr>
        <p:txBody>
          <a:bodyPr wrap="square">
            <a:spAutoFit/>
          </a:bodyPr>
          <a:lstStyle/>
          <a:p>
            <a:pPr defTabSz="685800"/>
            <a:r>
              <a:rPr lang="en-GB" sz="4050" dirty="0" err="1">
                <a:solidFill>
                  <a:prstClr val="black"/>
                </a:solidFill>
                <a:latin typeface="Comic Sans MS" panose="030F0702030302020204" pitchFamily="66" charset="0"/>
              </a:rPr>
              <a:t>ri</a:t>
            </a:r>
            <a:r>
              <a:rPr lang="en-GB" sz="4050" dirty="0">
                <a:solidFill>
                  <a:prstClr val="black"/>
                </a:solidFill>
                <a:latin typeface="Comic Sans MS" panose="030F0702030302020204" pitchFamily="66" charset="0"/>
              </a:rPr>
              <a:t> g</a:t>
            </a:r>
          </a:p>
        </p:txBody>
      </p:sp>
      <p:sp>
        <p:nvSpPr>
          <p:cNvPr id="11" name="Oval 10">
            <a:extLst>
              <a:ext uri="{FF2B5EF4-FFF2-40B4-BE49-F238E27FC236}">
                <a16:creationId xmlns:a16="http://schemas.microsoft.com/office/drawing/2014/main" id="{FC39B4BC-F9F2-447F-B865-A8062DDA8501}"/>
              </a:ext>
            </a:extLst>
          </p:cNvPr>
          <p:cNvSpPr/>
          <p:nvPr/>
        </p:nvSpPr>
        <p:spPr>
          <a:xfrm>
            <a:off x="1306536" y="3880513"/>
            <a:ext cx="105508" cy="105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12" name="Oval 11">
            <a:extLst>
              <a:ext uri="{FF2B5EF4-FFF2-40B4-BE49-F238E27FC236}">
                <a16:creationId xmlns:a16="http://schemas.microsoft.com/office/drawing/2014/main" id="{2B259E4A-0471-4B9B-9723-D77F30B58295}"/>
              </a:ext>
            </a:extLst>
          </p:cNvPr>
          <p:cNvSpPr/>
          <p:nvPr/>
        </p:nvSpPr>
        <p:spPr>
          <a:xfrm flipH="1" flipV="1">
            <a:off x="1579520" y="3880512"/>
            <a:ext cx="114311" cy="1286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13" name="Picture 12">
            <a:extLst>
              <a:ext uri="{FF2B5EF4-FFF2-40B4-BE49-F238E27FC236}">
                <a16:creationId xmlns:a16="http://schemas.microsoft.com/office/drawing/2014/main" id="{932EDBDC-421E-4167-8BEE-C5FE45D1BCD4}"/>
              </a:ext>
            </a:extLst>
          </p:cNvPr>
          <p:cNvPicPr>
            <a:picLocks noChangeAspect="1"/>
          </p:cNvPicPr>
          <p:nvPr/>
        </p:nvPicPr>
        <p:blipFill>
          <a:blip r:embed="rId4"/>
          <a:stretch>
            <a:fillRect/>
          </a:stretch>
        </p:blipFill>
        <p:spPr>
          <a:xfrm>
            <a:off x="1898259" y="3894823"/>
            <a:ext cx="114310" cy="114310"/>
          </a:xfrm>
          <a:prstGeom prst="rect">
            <a:avLst/>
          </a:prstGeom>
        </p:spPr>
      </p:pic>
      <p:pic>
        <p:nvPicPr>
          <p:cNvPr id="14" name="Picture 13">
            <a:extLst>
              <a:ext uri="{FF2B5EF4-FFF2-40B4-BE49-F238E27FC236}">
                <a16:creationId xmlns:a16="http://schemas.microsoft.com/office/drawing/2014/main" id="{2A0D7722-280F-41D5-8D2A-32847B3C569C}"/>
              </a:ext>
            </a:extLst>
          </p:cNvPr>
          <p:cNvPicPr>
            <a:picLocks noChangeAspect="1"/>
          </p:cNvPicPr>
          <p:nvPr/>
        </p:nvPicPr>
        <p:blipFill>
          <a:blip r:embed="rId5"/>
          <a:stretch>
            <a:fillRect/>
          </a:stretch>
        </p:blipFill>
        <p:spPr>
          <a:xfrm>
            <a:off x="3643490" y="2668716"/>
            <a:ext cx="1329399" cy="1774816"/>
          </a:xfrm>
          <a:prstGeom prst="rect">
            <a:avLst/>
          </a:prstGeom>
        </p:spPr>
      </p:pic>
      <p:sp>
        <p:nvSpPr>
          <p:cNvPr id="5" name="TextBox 4">
            <a:extLst>
              <a:ext uri="{FF2B5EF4-FFF2-40B4-BE49-F238E27FC236}">
                <a16:creationId xmlns:a16="http://schemas.microsoft.com/office/drawing/2014/main" id="{1587DA4A-6967-40E4-BC42-2AEF719296C8}"/>
              </a:ext>
            </a:extLst>
          </p:cNvPr>
          <p:cNvSpPr txBox="1"/>
          <p:nvPr/>
        </p:nvSpPr>
        <p:spPr>
          <a:xfrm>
            <a:off x="323528" y="260648"/>
            <a:ext cx="3528392" cy="369332"/>
          </a:xfrm>
          <a:prstGeom prst="rect">
            <a:avLst/>
          </a:prstGeom>
          <a:noFill/>
        </p:spPr>
        <p:txBody>
          <a:bodyPr wrap="square" rtlCol="0">
            <a:spAutoFit/>
          </a:bodyPr>
          <a:lstStyle/>
          <a:p>
            <a:r>
              <a:rPr lang="en-GB" dirty="0"/>
              <a:t>Practise </a:t>
            </a:r>
          </a:p>
        </p:txBody>
      </p:sp>
      <p:sp>
        <p:nvSpPr>
          <p:cNvPr id="8" name="TextBox 7">
            <a:extLst>
              <a:ext uri="{FF2B5EF4-FFF2-40B4-BE49-F238E27FC236}">
                <a16:creationId xmlns:a16="http://schemas.microsoft.com/office/drawing/2014/main" id="{025630AE-E45F-4ADB-8E0E-B819813C30EB}"/>
              </a:ext>
            </a:extLst>
          </p:cNvPr>
          <p:cNvSpPr txBox="1"/>
          <p:nvPr/>
        </p:nvSpPr>
        <p:spPr>
          <a:xfrm>
            <a:off x="539552" y="5445224"/>
            <a:ext cx="3168352" cy="646331"/>
          </a:xfrm>
          <a:prstGeom prst="rect">
            <a:avLst/>
          </a:prstGeom>
          <a:noFill/>
        </p:spPr>
        <p:txBody>
          <a:bodyPr wrap="square" rtlCol="0">
            <a:spAutoFit/>
          </a:bodyPr>
          <a:lstStyle/>
          <a:p>
            <a:r>
              <a:rPr lang="en-GB" dirty="0"/>
              <a:t>This is how we segment and blend. </a:t>
            </a:r>
          </a:p>
        </p:txBody>
      </p:sp>
    </p:spTree>
    <p:extLst>
      <p:ext uri="{BB962C8B-B14F-4D97-AF65-F5344CB8AC3E}">
        <p14:creationId xmlns:p14="http://schemas.microsoft.com/office/powerpoint/2010/main" val="214258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6B8DCC-4B99-456D-903E-4E278312DC96}"/>
              </a:ext>
            </a:extLst>
          </p:cNvPr>
          <p:cNvSpPr txBox="1"/>
          <p:nvPr/>
        </p:nvSpPr>
        <p:spPr>
          <a:xfrm>
            <a:off x="1115616" y="1268760"/>
            <a:ext cx="3960440" cy="369332"/>
          </a:xfrm>
          <a:prstGeom prst="rect">
            <a:avLst/>
          </a:prstGeom>
          <a:noFill/>
        </p:spPr>
        <p:txBody>
          <a:bodyPr wrap="square" rtlCol="0">
            <a:spAutoFit/>
          </a:bodyPr>
          <a:lstStyle/>
          <a:p>
            <a:r>
              <a:rPr lang="en-GB" dirty="0">
                <a:latin typeface="Comic Sans MS" panose="030F0702030302020204" pitchFamily="66" charset="0"/>
              </a:rPr>
              <a:t>Lets play gotcha </a:t>
            </a:r>
          </a:p>
        </p:txBody>
      </p:sp>
      <p:sp>
        <p:nvSpPr>
          <p:cNvPr id="3" name="TextBox 2">
            <a:extLst>
              <a:ext uri="{FF2B5EF4-FFF2-40B4-BE49-F238E27FC236}">
                <a16:creationId xmlns:a16="http://schemas.microsoft.com/office/drawing/2014/main" id="{92B7A06B-2A4B-492C-88C9-3A5B56FFA8F1}"/>
              </a:ext>
            </a:extLst>
          </p:cNvPr>
          <p:cNvSpPr txBox="1"/>
          <p:nvPr/>
        </p:nvSpPr>
        <p:spPr>
          <a:xfrm>
            <a:off x="1115616" y="2213055"/>
            <a:ext cx="5616624" cy="1200329"/>
          </a:xfrm>
          <a:prstGeom prst="rect">
            <a:avLst/>
          </a:prstGeom>
          <a:noFill/>
        </p:spPr>
        <p:txBody>
          <a:bodyPr wrap="square" rtlCol="0">
            <a:spAutoFit/>
          </a:bodyPr>
          <a:lstStyle/>
          <a:p>
            <a:r>
              <a:rPr lang="en-GB" sz="7200" dirty="0"/>
              <a:t>red</a:t>
            </a:r>
          </a:p>
        </p:txBody>
      </p:sp>
      <p:sp>
        <p:nvSpPr>
          <p:cNvPr id="4" name="TextBox 3">
            <a:extLst>
              <a:ext uri="{FF2B5EF4-FFF2-40B4-BE49-F238E27FC236}">
                <a16:creationId xmlns:a16="http://schemas.microsoft.com/office/drawing/2014/main" id="{7D28F1CB-2335-4946-B988-196AEA60806E}"/>
              </a:ext>
            </a:extLst>
          </p:cNvPr>
          <p:cNvSpPr txBox="1"/>
          <p:nvPr/>
        </p:nvSpPr>
        <p:spPr>
          <a:xfrm>
            <a:off x="1979712" y="4221088"/>
            <a:ext cx="3024336" cy="1200329"/>
          </a:xfrm>
          <a:prstGeom prst="rect">
            <a:avLst/>
          </a:prstGeom>
          <a:noFill/>
        </p:spPr>
        <p:txBody>
          <a:bodyPr wrap="square" rtlCol="0">
            <a:spAutoFit/>
          </a:bodyPr>
          <a:lstStyle/>
          <a:p>
            <a:r>
              <a:rPr lang="en-GB" sz="7200" dirty="0"/>
              <a:t>bed</a:t>
            </a:r>
          </a:p>
        </p:txBody>
      </p:sp>
      <p:sp>
        <p:nvSpPr>
          <p:cNvPr id="5" name="TextBox 4">
            <a:extLst>
              <a:ext uri="{FF2B5EF4-FFF2-40B4-BE49-F238E27FC236}">
                <a16:creationId xmlns:a16="http://schemas.microsoft.com/office/drawing/2014/main" id="{0132F13C-6028-436A-976E-3B190AD8A7D4}"/>
              </a:ext>
            </a:extLst>
          </p:cNvPr>
          <p:cNvSpPr txBox="1"/>
          <p:nvPr/>
        </p:nvSpPr>
        <p:spPr>
          <a:xfrm>
            <a:off x="5580112" y="3789040"/>
            <a:ext cx="2520280" cy="1200329"/>
          </a:xfrm>
          <a:prstGeom prst="rect">
            <a:avLst/>
          </a:prstGeom>
          <a:noFill/>
        </p:spPr>
        <p:txBody>
          <a:bodyPr wrap="square" rtlCol="0">
            <a:spAutoFit/>
          </a:bodyPr>
          <a:lstStyle/>
          <a:p>
            <a:r>
              <a:rPr lang="en-GB" sz="7200" dirty="0"/>
              <a:t>rip</a:t>
            </a:r>
          </a:p>
        </p:txBody>
      </p:sp>
      <p:sp>
        <p:nvSpPr>
          <p:cNvPr id="6" name="TextBox 5">
            <a:extLst>
              <a:ext uri="{FF2B5EF4-FFF2-40B4-BE49-F238E27FC236}">
                <a16:creationId xmlns:a16="http://schemas.microsoft.com/office/drawing/2014/main" id="{A717F6A4-42B3-4274-BDCC-69BA0FDD1389}"/>
              </a:ext>
            </a:extLst>
          </p:cNvPr>
          <p:cNvSpPr txBox="1"/>
          <p:nvPr/>
        </p:nvSpPr>
        <p:spPr>
          <a:xfrm>
            <a:off x="3635896" y="1988840"/>
            <a:ext cx="2376264" cy="1200329"/>
          </a:xfrm>
          <a:prstGeom prst="rect">
            <a:avLst/>
          </a:prstGeom>
          <a:noFill/>
        </p:spPr>
        <p:txBody>
          <a:bodyPr wrap="square" rtlCol="0">
            <a:spAutoFit/>
          </a:bodyPr>
          <a:lstStyle/>
          <a:p>
            <a:r>
              <a:rPr lang="en-GB" sz="7200" dirty="0"/>
              <a:t>sun</a:t>
            </a:r>
          </a:p>
        </p:txBody>
      </p:sp>
    </p:spTree>
    <p:extLst>
      <p:ext uri="{BB962C8B-B14F-4D97-AF65-F5344CB8AC3E}">
        <p14:creationId xmlns:p14="http://schemas.microsoft.com/office/powerpoint/2010/main" val="32533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03808-7C94-4C4B-A956-490E571632ED}"/>
              </a:ext>
            </a:extLst>
          </p:cNvPr>
          <p:cNvSpPr>
            <a:spLocks noGrp="1"/>
          </p:cNvSpPr>
          <p:nvPr>
            <p:ph type="title"/>
          </p:nvPr>
        </p:nvSpPr>
        <p:spPr/>
        <p:txBody>
          <a:bodyPr>
            <a:normAutofit fontScale="90000"/>
          </a:bodyPr>
          <a:lstStyle/>
          <a:p>
            <a:pPr algn="ctr"/>
            <a:r>
              <a:rPr lang="en-GB" dirty="0">
                <a:solidFill>
                  <a:srgbClr val="002060"/>
                </a:solidFill>
              </a:rPr>
              <a:t>Welcome </a:t>
            </a:r>
            <a:br>
              <a:rPr lang="en-GB" dirty="0"/>
            </a:br>
            <a:r>
              <a:rPr lang="en-GB" dirty="0">
                <a:solidFill>
                  <a:schemeClr val="accent5">
                    <a:lumMod val="50000"/>
                  </a:schemeClr>
                </a:solidFill>
              </a:rPr>
              <a:t>It is wonderful to see so many of you here today.</a:t>
            </a:r>
          </a:p>
        </p:txBody>
      </p:sp>
      <p:sp>
        <p:nvSpPr>
          <p:cNvPr id="3" name="Content Placeholder 2">
            <a:extLst>
              <a:ext uri="{FF2B5EF4-FFF2-40B4-BE49-F238E27FC236}">
                <a16:creationId xmlns:a16="http://schemas.microsoft.com/office/drawing/2014/main" id="{DB9C91A5-355B-41C2-9E6B-D0C36F184FEA}"/>
              </a:ext>
            </a:extLst>
          </p:cNvPr>
          <p:cNvSpPr>
            <a:spLocks noGrp="1"/>
          </p:cNvSpPr>
          <p:nvPr>
            <p:ph idx="1"/>
          </p:nvPr>
        </p:nvSpPr>
        <p:spPr/>
        <p:txBody>
          <a:bodyPr/>
          <a:lstStyle/>
          <a:p>
            <a:pPr marL="0" indent="0">
              <a:buNone/>
            </a:pPr>
            <a:r>
              <a:rPr lang="en-GB" dirty="0">
                <a:solidFill>
                  <a:schemeClr val="accent5">
                    <a:lumMod val="50000"/>
                  </a:schemeClr>
                </a:solidFill>
                <a:latin typeface="Comic Sans MS" panose="030F0702030302020204" pitchFamily="66" charset="0"/>
              </a:rPr>
              <a:t>Today is a quick tour on how we teach phonics and reading in           Early Years.</a:t>
            </a:r>
          </a:p>
          <a:p>
            <a:r>
              <a:rPr lang="en-GB" dirty="0">
                <a:solidFill>
                  <a:schemeClr val="accent5">
                    <a:lumMod val="50000"/>
                  </a:schemeClr>
                </a:solidFill>
                <a:latin typeface="Comic Sans MS" panose="030F0702030302020204" pitchFamily="66" charset="0"/>
              </a:rPr>
              <a:t>We will then talk a little about our plans to roll out Evidence Me to you in the following weeks.</a:t>
            </a:r>
          </a:p>
          <a:p>
            <a:r>
              <a:rPr lang="en-GB" dirty="0">
                <a:solidFill>
                  <a:schemeClr val="accent5">
                    <a:lumMod val="50000"/>
                  </a:schemeClr>
                </a:solidFill>
                <a:latin typeface="Comic Sans MS" panose="030F0702030302020204" pitchFamily="66" charset="0"/>
              </a:rPr>
              <a:t>If you have any questions, please don’t hesitate to ask  during the presentation as the chances are if you are wondering something, someone else is too. </a:t>
            </a:r>
          </a:p>
          <a:p>
            <a:endParaRPr lang="en-GB" dirty="0">
              <a:solidFill>
                <a:schemeClr val="accent5">
                  <a:lumMod val="50000"/>
                </a:schemeClr>
              </a:solidFill>
              <a:latin typeface="Comic Sans MS" panose="030F0702030302020204" pitchFamily="66" charset="0"/>
            </a:endParaRPr>
          </a:p>
          <a:p>
            <a:r>
              <a:rPr lang="en-GB" dirty="0">
                <a:solidFill>
                  <a:schemeClr val="accent5">
                    <a:lumMod val="50000"/>
                  </a:schemeClr>
                </a:solidFill>
                <a:latin typeface="Comic Sans MS" panose="030F0702030302020204" pitchFamily="66" charset="0"/>
              </a:rPr>
              <a:t>So here goes…………….</a:t>
            </a:r>
          </a:p>
        </p:txBody>
      </p:sp>
    </p:spTree>
    <p:extLst>
      <p:ext uri="{BB962C8B-B14F-4D97-AF65-F5344CB8AC3E}">
        <p14:creationId xmlns:p14="http://schemas.microsoft.com/office/powerpoint/2010/main" val="2790065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DC94A0-FCD8-4A60-8032-95EC105715E0}"/>
              </a:ext>
            </a:extLst>
          </p:cNvPr>
          <p:cNvSpPr txBox="1"/>
          <p:nvPr/>
        </p:nvSpPr>
        <p:spPr>
          <a:xfrm>
            <a:off x="896815" y="1986182"/>
            <a:ext cx="6108896" cy="784830"/>
          </a:xfrm>
          <a:prstGeom prst="rect">
            <a:avLst/>
          </a:prstGeom>
          <a:noFill/>
        </p:spPr>
        <p:txBody>
          <a:bodyPr wrap="square" rtlCol="0">
            <a:spAutoFit/>
          </a:bodyPr>
          <a:lstStyle/>
          <a:p>
            <a:pPr defTabSz="685800"/>
            <a:r>
              <a:rPr lang="en-GB" sz="4500" dirty="0">
                <a:solidFill>
                  <a:prstClr val="black"/>
                </a:solidFill>
                <a:latin typeface="Comic Sans MS" panose="030F0702030302020204" pitchFamily="66" charset="0"/>
              </a:rPr>
              <a:t>I got the red rag.</a:t>
            </a:r>
          </a:p>
        </p:txBody>
      </p:sp>
      <p:pic>
        <p:nvPicPr>
          <p:cNvPr id="3" name="Picture 2">
            <a:extLst>
              <a:ext uri="{FF2B5EF4-FFF2-40B4-BE49-F238E27FC236}">
                <a16:creationId xmlns:a16="http://schemas.microsoft.com/office/drawing/2014/main" id="{6DE4E826-4B19-4933-9D92-9B7D63FD9D22}"/>
              </a:ext>
            </a:extLst>
          </p:cNvPr>
          <p:cNvPicPr>
            <a:picLocks noChangeAspect="1"/>
          </p:cNvPicPr>
          <p:nvPr/>
        </p:nvPicPr>
        <p:blipFill>
          <a:blip r:embed="rId3"/>
          <a:stretch>
            <a:fillRect/>
          </a:stretch>
        </p:blipFill>
        <p:spPr>
          <a:xfrm>
            <a:off x="5787335" y="3659285"/>
            <a:ext cx="2633700" cy="1691787"/>
          </a:xfrm>
          <a:prstGeom prst="rect">
            <a:avLst/>
          </a:prstGeom>
        </p:spPr>
      </p:pic>
      <p:pic>
        <p:nvPicPr>
          <p:cNvPr id="4" name="Picture 3">
            <a:extLst>
              <a:ext uri="{FF2B5EF4-FFF2-40B4-BE49-F238E27FC236}">
                <a16:creationId xmlns:a16="http://schemas.microsoft.com/office/drawing/2014/main" id="{0C29FAD7-98E6-4414-B2FD-64066D7898E7}"/>
              </a:ext>
            </a:extLst>
          </p:cNvPr>
          <p:cNvPicPr>
            <a:picLocks noChangeAspect="1"/>
          </p:cNvPicPr>
          <p:nvPr/>
        </p:nvPicPr>
        <p:blipFill rotWithShape="1">
          <a:blip r:embed="rId4"/>
          <a:srcRect b="12325"/>
          <a:stretch/>
        </p:blipFill>
        <p:spPr>
          <a:xfrm>
            <a:off x="1532884" y="3020577"/>
            <a:ext cx="3039116" cy="1951473"/>
          </a:xfrm>
          <a:prstGeom prst="rect">
            <a:avLst/>
          </a:prstGeom>
        </p:spPr>
      </p:pic>
    </p:spTree>
    <p:extLst>
      <p:ext uri="{BB962C8B-B14F-4D97-AF65-F5344CB8AC3E}">
        <p14:creationId xmlns:p14="http://schemas.microsoft.com/office/powerpoint/2010/main" val="1266902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2DD9-98CE-40B7-BC34-E104CE220290}"/>
              </a:ext>
            </a:extLst>
          </p:cNvPr>
          <p:cNvSpPr>
            <a:spLocks noGrp="1"/>
          </p:cNvSpPr>
          <p:nvPr>
            <p:ph type="title"/>
          </p:nvPr>
        </p:nvSpPr>
        <p:spPr>
          <a:xfrm>
            <a:off x="251520" y="365126"/>
            <a:ext cx="8784976" cy="1325563"/>
          </a:xfrm>
        </p:spPr>
        <p:txBody>
          <a:bodyPr/>
          <a:lstStyle/>
          <a:p>
            <a:r>
              <a:rPr lang="en-GB" dirty="0">
                <a:solidFill>
                  <a:srgbClr val="FF0000"/>
                </a:solidFill>
                <a:latin typeface="Comic Sans MS" panose="030F0702030302020204" pitchFamily="66" charset="0"/>
              </a:rPr>
              <a:t>How does phonics look in our environment?</a:t>
            </a:r>
          </a:p>
        </p:txBody>
      </p:sp>
      <p:sp>
        <p:nvSpPr>
          <p:cNvPr id="3" name="Content Placeholder 2">
            <a:extLst>
              <a:ext uri="{FF2B5EF4-FFF2-40B4-BE49-F238E27FC236}">
                <a16:creationId xmlns:a16="http://schemas.microsoft.com/office/drawing/2014/main" id="{107F5681-DD7A-44B0-886F-98EB16F13A67}"/>
              </a:ext>
            </a:extLst>
          </p:cNvPr>
          <p:cNvSpPr>
            <a:spLocks noGrp="1"/>
          </p:cNvSpPr>
          <p:nvPr>
            <p:ph idx="1"/>
          </p:nvPr>
        </p:nvSpPr>
        <p:spPr/>
        <p:txBody>
          <a:bodyPr/>
          <a:lstStyle/>
          <a:p>
            <a:pPr marL="0" indent="0">
              <a:buNone/>
            </a:pPr>
            <a:r>
              <a:rPr lang="en-GB" dirty="0">
                <a:solidFill>
                  <a:schemeClr val="accent5">
                    <a:lumMod val="50000"/>
                  </a:schemeClr>
                </a:solidFill>
                <a:latin typeface="Comic Sans MS" panose="030F0702030302020204" pitchFamily="66" charset="0"/>
              </a:rPr>
              <a:t>Because phonics is a discrete lesson, we create a bridge between phonics and learning projects (independent learning) to encourage children to use what they have learnt. </a:t>
            </a:r>
          </a:p>
        </p:txBody>
      </p:sp>
      <p:pic>
        <p:nvPicPr>
          <p:cNvPr id="4" name="Picture 3">
            <a:extLst>
              <a:ext uri="{FF2B5EF4-FFF2-40B4-BE49-F238E27FC236}">
                <a16:creationId xmlns:a16="http://schemas.microsoft.com/office/drawing/2014/main" id="{559B0DD3-5EEB-4525-A61A-23ED0AAD1350}"/>
              </a:ext>
            </a:extLst>
          </p:cNvPr>
          <p:cNvPicPr>
            <a:picLocks noChangeAspect="1"/>
          </p:cNvPicPr>
          <p:nvPr/>
        </p:nvPicPr>
        <p:blipFill>
          <a:blip r:embed="rId3"/>
          <a:stretch>
            <a:fillRect/>
          </a:stretch>
        </p:blipFill>
        <p:spPr>
          <a:xfrm>
            <a:off x="0" y="3517279"/>
            <a:ext cx="3274284" cy="2448272"/>
          </a:xfrm>
          <a:prstGeom prst="rect">
            <a:avLst/>
          </a:prstGeom>
        </p:spPr>
      </p:pic>
      <p:pic>
        <p:nvPicPr>
          <p:cNvPr id="5" name="Picture 4">
            <a:extLst>
              <a:ext uri="{FF2B5EF4-FFF2-40B4-BE49-F238E27FC236}">
                <a16:creationId xmlns:a16="http://schemas.microsoft.com/office/drawing/2014/main" id="{E9C28761-A8C7-49F2-A8DC-8C0AD40A9E19}"/>
              </a:ext>
            </a:extLst>
          </p:cNvPr>
          <p:cNvPicPr>
            <a:picLocks noChangeAspect="1"/>
          </p:cNvPicPr>
          <p:nvPr/>
        </p:nvPicPr>
        <p:blipFill rotWithShape="1">
          <a:blip r:embed="rId4"/>
          <a:srcRect t="25205"/>
          <a:stretch/>
        </p:blipFill>
        <p:spPr>
          <a:xfrm>
            <a:off x="5614342" y="3170931"/>
            <a:ext cx="3140021" cy="3140968"/>
          </a:xfrm>
          <a:prstGeom prst="rect">
            <a:avLst/>
          </a:prstGeom>
        </p:spPr>
      </p:pic>
    </p:spTree>
    <p:extLst>
      <p:ext uri="{BB962C8B-B14F-4D97-AF65-F5344CB8AC3E}">
        <p14:creationId xmlns:p14="http://schemas.microsoft.com/office/powerpoint/2010/main" val="4122715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FFA230-08BF-4153-B660-A3DF000C9A02}"/>
              </a:ext>
            </a:extLst>
          </p:cNvPr>
          <p:cNvPicPr>
            <a:picLocks noChangeAspect="1"/>
          </p:cNvPicPr>
          <p:nvPr/>
        </p:nvPicPr>
        <p:blipFill>
          <a:blip r:embed="rId3"/>
          <a:stretch>
            <a:fillRect/>
          </a:stretch>
        </p:blipFill>
        <p:spPr>
          <a:xfrm>
            <a:off x="5229337" y="3601303"/>
            <a:ext cx="2274269" cy="3041576"/>
          </a:xfrm>
          <a:prstGeom prst="rect">
            <a:avLst/>
          </a:prstGeom>
        </p:spPr>
      </p:pic>
      <p:sp>
        <p:nvSpPr>
          <p:cNvPr id="2" name="Title 1">
            <a:extLst>
              <a:ext uri="{FF2B5EF4-FFF2-40B4-BE49-F238E27FC236}">
                <a16:creationId xmlns:a16="http://schemas.microsoft.com/office/drawing/2014/main" id="{9B12EC4C-4848-48DD-8D0F-AE41CFD4D5FF}"/>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4CF893F7-4C58-4F16-BA94-7CFE13F8686F}"/>
              </a:ext>
            </a:extLst>
          </p:cNvPr>
          <p:cNvPicPr>
            <a:picLocks noGrp="1" noChangeAspect="1"/>
          </p:cNvPicPr>
          <p:nvPr>
            <p:ph idx="1"/>
          </p:nvPr>
        </p:nvPicPr>
        <p:blipFill>
          <a:blip r:embed="rId4"/>
          <a:stretch>
            <a:fillRect/>
          </a:stretch>
        </p:blipFill>
        <p:spPr>
          <a:xfrm>
            <a:off x="603906" y="389518"/>
            <a:ext cx="3253614" cy="4351338"/>
          </a:xfrm>
          <a:prstGeom prst="rect">
            <a:avLst/>
          </a:prstGeom>
        </p:spPr>
      </p:pic>
      <p:pic>
        <p:nvPicPr>
          <p:cNvPr id="5" name="Picture 4">
            <a:extLst>
              <a:ext uri="{FF2B5EF4-FFF2-40B4-BE49-F238E27FC236}">
                <a16:creationId xmlns:a16="http://schemas.microsoft.com/office/drawing/2014/main" id="{AC758180-0D3F-4562-9729-3FBC6A342DBA}"/>
              </a:ext>
            </a:extLst>
          </p:cNvPr>
          <p:cNvPicPr>
            <a:picLocks noChangeAspect="1"/>
          </p:cNvPicPr>
          <p:nvPr/>
        </p:nvPicPr>
        <p:blipFill rotWithShape="1">
          <a:blip r:embed="rId5"/>
          <a:srcRect t="33201" b="9051"/>
          <a:stretch/>
        </p:blipFill>
        <p:spPr>
          <a:xfrm>
            <a:off x="4932040" y="250529"/>
            <a:ext cx="3729392" cy="2880320"/>
          </a:xfrm>
          <a:prstGeom prst="rect">
            <a:avLst/>
          </a:prstGeom>
        </p:spPr>
      </p:pic>
    </p:spTree>
    <p:extLst>
      <p:ext uri="{BB962C8B-B14F-4D97-AF65-F5344CB8AC3E}">
        <p14:creationId xmlns:p14="http://schemas.microsoft.com/office/powerpoint/2010/main" val="12307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4B8BC-7C84-46F3-A098-FFE0AF9C208B}"/>
              </a:ext>
            </a:extLst>
          </p:cNvPr>
          <p:cNvSpPr txBox="1"/>
          <p:nvPr/>
        </p:nvSpPr>
        <p:spPr>
          <a:xfrm>
            <a:off x="1390016" y="628334"/>
            <a:ext cx="5256584" cy="923330"/>
          </a:xfrm>
          <a:prstGeom prst="rect">
            <a:avLst/>
          </a:prstGeom>
          <a:noFill/>
        </p:spPr>
        <p:txBody>
          <a:bodyPr wrap="square" rtlCol="0">
            <a:spAutoFit/>
          </a:bodyPr>
          <a:lstStyle/>
          <a:p>
            <a:r>
              <a:rPr lang="en-GB" sz="5400" u="sng" dirty="0">
                <a:solidFill>
                  <a:srgbClr val="FF0000"/>
                </a:solidFill>
                <a:latin typeface="Comic Sans MS" panose="030F0702030302020204" pitchFamily="66" charset="0"/>
              </a:rPr>
              <a:t>Phase 3 </a:t>
            </a:r>
          </a:p>
        </p:txBody>
      </p:sp>
      <p:sp>
        <p:nvSpPr>
          <p:cNvPr id="5" name="TextBox 4">
            <a:extLst>
              <a:ext uri="{FF2B5EF4-FFF2-40B4-BE49-F238E27FC236}">
                <a16:creationId xmlns:a16="http://schemas.microsoft.com/office/drawing/2014/main" id="{E29B2C62-3861-477C-95CA-5C9F43962EC9}"/>
              </a:ext>
            </a:extLst>
          </p:cNvPr>
          <p:cNvSpPr txBox="1"/>
          <p:nvPr/>
        </p:nvSpPr>
        <p:spPr>
          <a:xfrm>
            <a:off x="1356448" y="1951672"/>
            <a:ext cx="4392488" cy="1477328"/>
          </a:xfrm>
          <a:prstGeom prst="rect">
            <a:avLst/>
          </a:prstGeom>
          <a:noFill/>
        </p:spPr>
        <p:txBody>
          <a:bodyPr wrap="square" rtlCol="0">
            <a:spAutoFit/>
          </a:bodyPr>
          <a:lstStyle/>
          <a:p>
            <a:r>
              <a:rPr lang="en-GB" dirty="0">
                <a:solidFill>
                  <a:schemeClr val="accent5">
                    <a:lumMod val="50000"/>
                  </a:schemeClr>
                </a:solidFill>
                <a:latin typeface="Comic Sans MS" panose="030F0702030302020204" pitchFamily="66" charset="0"/>
              </a:rPr>
              <a:t>As the children progress, single words become captions which then become sentences, which then include conjunctions, adjectives for both reading and writing.  </a:t>
            </a:r>
          </a:p>
        </p:txBody>
      </p:sp>
      <p:sp>
        <p:nvSpPr>
          <p:cNvPr id="6" name="TextBox 5">
            <a:extLst>
              <a:ext uri="{FF2B5EF4-FFF2-40B4-BE49-F238E27FC236}">
                <a16:creationId xmlns:a16="http://schemas.microsoft.com/office/drawing/2014/main" id="{A64FB29D-BCA3-4A4E-AF77-F730D5564519}"/>
              </a:ext>
            </a:extLst>
          </p:cNvPr>
          <p:cNvSpPr txBox="1"/>
          <p:nvPr/>
        </p:nvSpPr>
        <p:spPr>
          <a:xfrm>
            <a:off x="1284440" y="3861048"/>
            <a:ext cx="4536504" cy="923330"/>
          </a:xfrm>
          <a:prstGeom prst="rect">
            <a:avLst/>
          </a:prstGeom>
          <a:noFill/>
        </p:spPr>
        <p:txBody>
          <a:bodyPr wrap="square" rtlCol="0">
            <a:spAutoFit/>
          </a:bodyPr>
          <a:lstStyle/>
          <a:p>
            <a:r>
              <a:rPr lang="en-GB" dirty="0">
                <a:solidFill>
                  <a:schemeClr val="accent5">
                    <a:lumMod val="50000"/>
                  </a:schemeClr>
                </a:solidFill>
                <a:latin typeface="Comic Sans MS" panose="030F0702030302020204" pitchFamily="66" charset="0"/>
              </a:rPr>
              <a:t>Presently, children who are working beyond age related expectations  are scaffolded dependent on their needs.</a:t>
            </a:r>
          </a:p>
        </p:txBody>
      </p:sp>
    </p:spTree>
    <p:extLst>
      <p:ext uri="{BB962C8B-B14F-4D97-AF65-F5344CB8AC3E}">
        <p14:creationId xmlns:p14="http://schemas.microsoft.com/office/powerpoint/2010/main" val="3635638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531440"/>
            <a:ext cx="7772400" cy="1440160"/>
          </a:xfrm>
        </p:spPr>
        <p:txBody>
          <a:bodyPr>
            <a:normAutofit/>
          </a:bodyPr>
          <a:lstStyle/>
          <a:p>
            <a:r>
              <a:rPr lang="en-GB" sz="3600" b="1" u="sng" dirty="0">
                <a:solidFill>
                  <a:srgbClr val="FF0000"/>
                </a:solidFill>
              </a:rPr>
              <a:t>How reading is taught in Early Years: </a:t>
            </a:r>
          </a:p>
        </p:txBody>
      </p:sp>
      <p:sp>
        <p:nvSpPr>
          <p:cNvPr id="3" name="Subtitle 2"/>
          <p:cNvSpPr>
            <a:spLocks noGrp="1"/>
          </p:cNvSpPr>
          <p:nvPr>
            <p:ph type="subTitle" idx="1"/>
          </p:nvPr>
        </p:nvSpPr>
        <p:spPr>
          <a:xfrm>
            <a:off x="899592" y="1700808"/>
            <a:ext cx="7776864" cy="4104456"/>
          </a:xfrm>
        </p:spPr>
        <p:txBody>
          <a:bodyPr>
            <a:normAutofit/>
          </a:bodyPr>
          <a:lstStyle/>
          <a:p>
            <a:pPr marL="342900" indent="-342900" algn="l">
              <a:buFont typeface="Arial" panose="020B0604020202020204" pitchFamily="34" charset="0"/>
              <a:buChar char="•"/>
            </a:pPr>
            <a:r>
              <a:rPr lang="en-GB" sz="2800" dirty="0">
                <a:solidFill>
                  <a:srgbClr val="002060"/>
                </a:solidFill>
              </a:rPr>
              <a:t> phonics sessions – these are the foundation of all decoding and spelling . </a:t>
            </a:r>
          </a:p>
          <a:p>
            <a:pPr marL="342900" indent="-342900" algn="l">
              <a:buFont typeface="Arial" panose="020B0604020202020204" pitchFamily="34" charset="0"/>
              <a:buChar char="•"/>
            </a:pPr>
            <a:r>
              <a:rPr lang="en-GB" sz="2800" dirty="0">
                <a:solidFill>
                  <a:srgbClr val="002060"/>
                </a:solidFill>
              </a:rPr>
              <a:t>1:1 reading with an adult </a:t>
            </a:r>
          </a:p>
          <a:p>
            <a:pPr marL="342900" indent="-342900" algn="l">
              <a:buFont typeface="Arial" panose="020B0604020202020204" pitchFamily="34" charset="0"/>
              <a:buChar char="•"/>
            </a:pPr>
            <a:r>
              <a:rPr lang="en-GB" sz="2800" dirty="0">
                <a:solidFill>
                  <a:srgbClr val="002060"/>
                </a:solidFill>
              </a:rPr>
              <a:t>Book hook</a:t>
            </a:r>
          </a:p>
          <a:p>
            <a:pPr marL="342900" indent="-342900" algn="l">
              <a:buFont typeface="Arial" panose="020B0604020202020204" pitchFamily="34" charset="0"/>
              <a:buChar char="•"/>
            </a:pPr>
            <a:r>
              <a:rPr lang="en-GB" sz="2800" dirty="0">
                <a:solidFill>
                  <a:srgbClr val="002060"/>
                </a:solidFill>
              </a:rPr>
              <a:t>Whole class shared  reading</a:t>
            </a:r>
          </a:p>
          <a:p>
            <a:pPr marL="342900" indent="-342900" algn="l">
              <a:buFont typeface="Arial" panose="020B0604020202020204" pitchFamily="34" charset="0"/>
              <a:buChar char="•"/>
            </a:pPr>
            <a:r>
              <a:rPr lang="en-GB" sz="2800" dirty="0">
                <a:solidFill>
                  <a:srgbClr val="002060"/>
                </a:solidFill>
              </a:rPr>
              <a:t>Independent reading</a:t>
            </a:r>
          </a:p>
          <a:p>
            <a:pPr marL="342900" indent="-342900" algn="l">
              <a:buFont typeface="Arial" panose="020B0604020202020204" pitchFamily="34" charset="0"/>
              <a:buChar char="•"/>
            </a:pPr>
            <a:r>
              <a:rPr lang="en-GB" sz="4000" b="1" dirty="0">
                <a:solidFill>
                  <a:srgbClr val="002060"/>
                </a:solidFill>
              </a:rPr>
              <a:t>Shared reading </a:t>
            </a:r>
          </a:p>
          <a:p>
            <a:pPr marL="342900" indent="-342900" algn="l">
              <a:buFont typeface="Arial" panose="020B0604020202020204" pitchFamily="34" charset="0"/>
              <a:buChar char="•"/>
            </a:pPr>
            <a:r>
              <a:rPr lang="en-GB" sz="2800" dirty="0">
                <a:solidFill>
                  <a:srgbClr val="002060"/>
                </a:solidFill>
              </a:rPr>
              <a:t>Games</a:t>
            </a:r>
          </a:p>
          <a:p>
            <a:pPr algn="l"/>
            <a:endParaRPr lang="en-GB" sz="2400" dirty="0">
              <a:solidFill>
                <a:srgbClr val="002060"/>
              </a:solidFill>
            </a:endParaRPr>
          </a:p>
          <a:p>
            <a:pPr marL="342900" indent="-342900" algn="l">
              <a:buFont typeface="Arial" panose="020B0604020202020204" pitchFamily="34" charset="0"/>
              <a:buChar char="•"/>
            </a:pPr>
            <a:endParaRPr lang="en-GB" sz="4000" dirty="0">
              <a:solidFill>
                <a:srgbClr val="002060"/>
              </a:solidFill>
            </a:endParaRPr>
          </a:p>
        </p:txBody>
      </p:sp>
    </p:spTree>
    <p:extLst>
      <p:ext uri="{BB962C8B-B14F-4D97-AF65-F5344CB8AC3E}">
        <p14:creationId xmlns:p14="http://schemas.microsoft.com/office/powerpoint/2010/main" val="3795613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8B1A-A60F-4DDA-A65E-7F2C493302EA}"/>
              </a:ext>
            </a:extLst>
          </p:cNvPr>
          <p:cNvSpPr>
            <a:spLocks noGrp="1"/>
          </p:cNvSpPr>
          <p:nvPr>
            <p:ph type="title"/>
          </p:nvPr>
        </p:nvSpPr>
        <p:spPr/>
        <p:txBody>
          <a:bodyPr/>
          <a:lstStyle/>
          <a:p>
            <a:pPr algn="ctr"/>
            <a:r>
              <a:rPr lang="en-GB" dirty="0">
                <a:solidFill>
                  <a:srgbClr val="FF0000"/>
                </a:solidFill>
                <a:latin typeface="Comic Sans MS" panose="030F0702030302020204" pitchFamily="66" charset="0"/>
              </a:rPr>
              <a:t>What does Reading look like in Reception?</a:t>
            </a:r>
          </a:p>
        </p:txBody>
      </p:sp>
      <p:pic>
        <p:nvPicPr>
          <p:cNvPr id="4" name="Content Placeholder 3">
            <a:extLst>
              <a:ext uri="{FF2B5EF4-FFF2-40B4-BE49-F238E27FC236}">
                <a16:creationId xmlns:a16="http://schemas.microsoft.com/office/drawing/2014/main" id="{A40C6C6C-A2A4-4BD6-86FB-6E3E5A816B6D}"/>
              </a:ext>
            </a:extLst>
          </p:cNvPr>
          <p:cNvPicPr>
            <a:picLocks noGrp="1" noChangeAspect="1"/>
          </p:cNvPicPr>
          <p:nvPr>
            <p:ph idx="1"/>
          </p:nvPr>
        </p:nvPicPr>
        <p:blipFill>
          <a:blip r:embed="rId3"/>
          <a:stretch>
            <a:fillRect/>
          </a:stretch>
        </p:blipFill>
        <p:spPr>
          <a:xfrm>
            <a:off x="4716016" y="3602166"/>
            <a:ext cx="3413765" cy="2552565"/>
          </a:xfrm>
          <a:prstGeom prst="rect">
            <a:avLst/>
          </a:prstGeom>
        </p:spPr>
      </p:pic>
      <p:pic>
        <p:nvPicPr>
          <p:cNvPr id="5" name="Picture 4">
            <a:extLst>
              <a:ext uri="{FF2B5EF4-FFF2-40B4-BE49-F238E27FC236}">
                <a16:creationId xmlns:a16="http://schemas.microsoft.com/office/drawing/2014/main" id="{3C1A57BA-0646-456D-980E-0545BAA61453}"/>
              </a:ext>
            </a:extLst>
          </p:cNvPr>
          <p:cNvPicPr>
            <a:picLocks noChangeAspect="1"/>
          </p:cNvPicPr>
          <p:nvPr/>
        </p:nvPicPr>
        <p:blipFill>
          <a:blip r:embed="rId4"/>
          <a:stretch>
            <a:fillRect/>
          </a:stretch>
        </p:blipFill>
        <p:spPr>
          <a:xfrm>
            <a:off x="628650" y="1721521"/>
            <a:ext cx="3150281" cy="2355551"/>
          </a:xfrm>
          <a:prstGeom prst="rect">
            <a:avLst/>
          </a:prstGeom>
        </p:spPr>
      </p:pic>
    </p:spTree>
    <p:extLst>
      <p:ext uri="{BB962C8B-B14F-4D97-AF65-F5344CB8AC3E}">
        <p14:creationId xmlns:p14="http://schemas.microsoft.com/office/powerpoint/2010/main" val="734314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2986" y="476672"/>
            <a:ext cx="7772400" cy="1584176"/>
          </a:xfrm>
        </p:spPr>
        <p:txBody>
          <a:bodyPr>
            <a:noAutofit/>
          </a:bodyPr>
          <a:lstStyle/>
          <a:p>
            <a:br>
              <a:rPr lang="en-GB" sz="3200" dirty="0">
                <a:solidFill>
                  <a:srgbClr val="002060"/>
                </a:solidFill>
              </a:rPr>
            </a:br>
            <a:endParaRPr lang="en-GB" sz="3200" dirty="0">
              <a:solidFill>
                <a:srgbClr val="002060"/>
              </a:solidFill>
            </a:endParaRPr>
          </a:p>
        </p:txBody>
      </p:sp>
      <p:sp>
        <p:nvSpPr>
          <p:cNvPr id="3" name="TextBox 2"/>
          <p:cNvSpPr txBox="1"/>
          <p:nvPr/>
        </p:nvSpPr>
        <p:spPr>
          <a:xfrm>
            <a:off x="532986" y="1268760"/>
            <a:ext cx="7927446" cy="4031873"/>
          </a:xfrm>
          <a:prstGeom prst="rect">
            <a:avLst/>
          </a:prstGeom>
          <a:noFill/>
        </p:spPr>
        <p:txBody>
          <a:bodyPr wrap="square" rtlCol="0">
            <a:spAutoFit/>
          </a:bodyPr>
          <a:lstStyle/>
          <a:p>
            <a:pPr algn="ctr"/>
            <a:endParaRPr lang="en-GB" sz="2800" dirty="0"/>
          </a:p>
          <a:p>
            <a:pPr algn="ctr"/>
            <a:endParaRPr lang="en-GB" sz="2800" dirty="0"/>
          </a:p>
          <a:p>
            <a:pPr algn="ctr"/>
            <a:r>
              <a:rPr lang="en-GB" sz="4000" dirty="0">
                <a:solidFill>
                  <a:srgbClr val="002060"/>
                </a:solidFill>
              </a:rPr>
              <a:t>Reception – language and listening skills </a:t>
            </a:r>
          </a:p>
          <a:p>
            <a:pPr algn="ctr"/>
            <a:r>
              <a:rPr lang="en-GB" sz="4000" dirty="0">
                <a:solidFill>
                  <a:srgbClr val="002060"/>
                </a:solidFill>
              </a:rPr>
              <a:t>Year 1 – phonics and reading skills </a:t>
            </a:r>
          </a:p>
          <a:p>
            <a:pPr algn="ctr"/>
            <a:r>
              <a:rPr lang="en-GB" sz="4000" dirty="0">
                <a:solidFill>
                  <a:srgbClr val="002060"/>
                </a:solidFill>
              </a:rPr>
              <a:t>Year 2 – focus on using these skills to improve writing </a:t>
            </a:r>
          </a:p>
        </p:txBody>
      </p:sp>
    </p:spTree>
    <p:extLst>
      <p:ext uri="{BB962C8B-B14F-4D97-AF65-F5344CB8AC3E}">
        <p14:creationId xmlns:p14="http://schemas.microsoft.com/office/powerpoint/2010/main" val="3795613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GB" b="1" u="sng" dirty="0">
                <a:solidFill>
                  <a:srgbClr val="002060"/>
                </a:solidFill>
              </a:rPr>
              <a:t>How you can help your child:</a:t>
            </a:r>
          </a:p>
        </p:txBody>
      </p:sp>
      <p:sp>
        <p:nvSpPr>
          <p:cNvPr id="4" name="Content Placeholder 1"/>
          <p:cNvSpPr>
            <a:spLocks noGrp="1"/>
          </p:cNvSpPr>
          <p:nvPr>
            <p:ph idx="1"/>
          </p:nvPr>
        </p:nvSpPr>
        <p:spPr>
          <a:xfrm>
            <a:off x="628650" y="1490083"/>
            <a:ext cx="7886700" cy="4351338"/>
          </a:xfrm>
        </p:spPr>
        <p:txBody>
          <a:bodyPr>
            <a:noAutofit/>
          </a:bodyPr>
          <a:lstStyle/>
          <a:p>
            <a:r>
              <a:rPr lang="en-GB" sz="2400" dirty="0">
                <a:solidFill>
                  <a:srgbClr val="002060"/>
                </a:solidFill>
              </a:rPr>
              <a:t>Practise reading with your child every day (5 minutes)</a:t>
            </a:r>
          </a:p>
          <a:p>
            <a:r>
              <a:rPr lang="en-GB" sz="2400" dirty="0">
                <a:solidFill>
                  <a:srgbClr val="002060"/>
                </a:solidFill>
              </a:rPr>
              <a:t>Please write any comments about their reading in the reading diaries </a:t>
            </a:r>
          </a:p>
          <a:p>
            <a:r>
              <a:rPr lang="en-GB" sz="2400" dirty="0">
                <a:solidFill>
                  <a:srgbClr val="002060"/>
                </a:solidFill>
              </a:rPr>
              <a:t>We will start with certificates next Wednesday- we will count back for the beginning) </a:t>
            </a:r>
          </a:p>
          <a:p>
            <a:r>
              <a:rPr lang="en-GB" sz="2400" dirty="0">
                <a:solidFill>
                  <a:srgbClr val="002060"/>
                </a:solidFill>
              </a:rPr>
              <a:t>Talk about the story and ask questions – how do you think (character) is feeling? Do you know what (word) means? </a:t>
            </a:r>
          </a:p>
          <a:p>
            <a:r>
              <a:rPr lang="en-GB" sz="2400" dirty="0">
                <a:solidFill>
                  <a:srgbClr val="002060"/>
                </a:solidFill>
              </a:rPr>
              <a:t>Read to your child – quality texts that are of a higher level. </a:t>
            </a:r>
          </a:p>
          <a:p>
            <a:r>
              <a:rPr lang="en-GB" sz="2400" dirty="0">
                <a:solidFill>
                  <a:srgbClr val="002060"/>
                </a:solidFill>
              </a:rPr>
              <a:t>Quality text enables you to model all the skills of reading to your child and expands their language and vocabulary. </a:t>
            </a:r>
          </a:p>
          <a:p>
            <a:r>
              <a:rPr lang="en-GB" sz="2400" dirty="0">
                <a:solidFill>
                  <a:srgbClr val="002060"/>
                </a:solidFill>
              </a:rPr>
              <a:t>That is why from the time your child has been at St Wilfrid’s they have brought home a storybook every week.</a:t>
            </a:r>
          </a:p>
        </p:txBody>
      </p:sp>
    </p:spTree>
    <p:extLst>
      <p:ext uri="{BB962C8B-B14F-4D97-AF65-F5344CB8AC3E}">
        <p14:creationId xmlns:p14="http://schemas.microsoft.com/office/powerpoint/2010/main" val="106546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3F1A52-6912-46DF-9E70-25A2A5FF7543}"/>
              </a:ext>
            </a:extLst>
          </p:cNvPr>
          <p:cNvSpPr txBox="1"/>
          <p:nvPr/>
        </p:nvSpPr>
        <p:spPr>
          <a:xfrm>
            <a:off x="467544" y="692696"/>
            <a:ext cx="8136904" cy="1015663"/>
          </a:xfrm>
          <a:prstGeom prst="rect">
            <a:avLst/>
          </a:prstGeom>
          <a:noFill/>
        </p:spPr>
        <p:txBody>
          <a:bodyPr wrap="square" rtlCol="0">
            <a:spAutoFit/>
          </a:bodyPr>
          <a:lstStyle/>
          <a:p>
            <a:r>
              <a:rPr lang="en-GB" sz="3000" dirty="0">
                <a:solidFill>
                  <a:srgbClr val="FF0000"/>
                </a:solidFill>
                <a:latin typeface="Comic Sans MS" panose="030F0702030302020204" pitchFamily="66" charset="0"/>
              </a:rPr>
              <a:t>How do we  record your child’s achievements?</a:t>
            </a:r>
          </a:p>
        </p:txBody>
      </p:sp>
      <p:pic>
        <p:nvPicPr>
          <p:cNvPr id="2" name="Picture 1">
            <a:extLst>
              <a:ext uri="{FF2B5EF4-FFF2-40B4-BE49-F238E27FC236}">
                <a16:creationId xmlns:a16="http://schemas.microsoft.com/office/drawing/2014/main" id="{ED9B0AE4-505E-4943-AA36-71C259ED0B06}"/>
              </a:ext>
            </a:extLst>
          </p:cNvPr>
          <p:cNvPicPr>
            <a:picLocks noChangeAspect="1"/>
          </p:cNvPicPr>
          <p:nvPr/>
        </p:nvPicPr>
        <p:blipFill>
          <a:blip r:embed="rId3"/>
          <a:stretch>
            <a:fillRect/>
          </a:stretch>
        </p:blipFill>
        <p:spPr>
          <a:xfrm>
            <a:off x="6198219" y="1200527"/>
            <a:ext cx="2914893" cy="3373974"/>
          </a:xfrm>
          <a:prstGeom prst="rect">
            <a:avLst/>
          </a:prstGeom>
        </p:spPr>
      </p:pic>
      <p:pic>
        <p:nvPicPr>
          <p:cNvPr id="3" name="Picture 2">
            <a:extLst>
              <a:ext uri="{FF2B5EF4-FFF2-40B4-BE49-F238E27FC236}">
                <a16:creationId xmlns:a16="http://schemas.microsoft.com/office/drawing/2014/main" id="{D933AFA0-2C7C-4D2B-B6E5-183CF4A5C52F}"/>
              </a:ext>
            </a:extLst>
          </p:cNvPr>
          <p:cNvPicPr>
            <a:picLocks noChangeAspect="1"/>
          </p:cNvPicPr>
          <p:nvPr/>
        </p:nvPicPr>
        <p:blipFill>
          <a:blip r:embed="rId4"/>
          <a:stretch>
            <a:fillRect/>
          </a:stretch>
        </p:blipFill>
        <p:spPr>
          <a:xfrm>
            <a:off x="503008" y="3717032"/>
            <a:ext cx="4680197" cy="2632611"/>
          </a:xfrm>
          <a:prstGeom prst="rect">
            <a:avLst/>
          </a:prstGeom>
        </p:spPr>
      </p:pic>
    </p:spTree>
    <p:extLst>
      <p:ext uri="{BB962C8B-B14F-4D97-AF65-F5344CB8AC3E}">
        <p14:creationId xmlns:p14="http://schemas.microsoft.com/office/powerpoint/2010/main" val="3420480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9C41F4-592A-41C0-917E-2B161DAFC7B4}"/>
              </a:ext>
            </a:extLst>
          </p:cNvPr>
          <p:cNvPicPr>
            <a:picLocks noChangeAspect="1"/>
          </p:cNvPicPr>
          <p:nvPr/>
        </p:nvPicPr>
        <p:blipFill rotWithShape="1">
          <a:blip r:embed="rId3"/>
          <a:srcRect l="23226" t="9680" r="2751" b="5900"/>
          <a:stretch/>
        </p:blipFill>
        <p:spPr>
          <a:xfrm>
            <a:off x="783519" y="620688"/>
            <a:ext cx="7576961" cy="5400600"/>
          </a:xfrm>
          <a:prstGeom prst="rect">
            <a:avLst/>
          </a:prstGeom>
        </p:spPr>
      </p:pic>
    </p:spTree>
    <p:extLst>
      <p:ext uri="{BB962C8B-B14F-4D97-AF65-F5344CB8AC3E}">
        <p14:creationId xmlns:p14="http://schemas.microsoft.com/office/powerpoint/2010/main" val="188197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620688"/>
            <a:ext cx="7772400" cy="1780108"/>
          </a:xfrm>
        </p:spPr>
        <p:txBody>
          <a:bodyPr>
            <a:normAutofit fontScale="90000"/>
          </a:bodyPr>
          <a:lstStyle/>
          <a:p>
            <a:r>
              <a:rPr lang="en-GB" sz="5300" dirty="0">
                <a:solidFill>
                  <a:srgbClr val="002060"/>
                </a:solidFill>
                <a:latin typeface="+mn-lt"/>
              </a:rPr>
              <a:t>Welcome </a:t>
            </a:r>
            <a:br>
              <a:rPr lang="en-GB" sz="5300" dirty="0">
                <a:solidFill>
                  <a:srgbClr val="002060"/>
                </a:solidFill>
                <a:latin typeface="+mn-lt"/>
              </a:rPr>
            </a:br>
            <a:r>
              <a:rPr lang="en-GB" sz="5300" dirty="0">
                <a:solidFill>
                  <a:srgbClr val="002060"/>
                </a:solidFill>
                <a:latin typeface="+mn-lt"/>
              </a:rPr>
              <a:t> </a:t>
            </a:r>
            <a:br>
              <a:rPr lang="en-GB" sz="5300" dirty="0">
                <a:solidFill>
                  <a:srgbClr val="002060"/>
                </a:solidFill>
                <a:latin typeface="+mn-lt"/>
              </a:rPr>
            </a:br>
            <a:endParaRPr lang="en-GB" dirty="0">
              <a:solidFill>
                <a:srgbClr val="002060"/>
              </a:solidFill>
              <a:latin typeface="+mn-lt"/>
            </a:endParaRPr>
          </a:p>
        </p:txBody>
      </p:sp>
      <p:pic>
        <p:nvPicPr>
          <p:cNvPr id="3" name="Picture 2">
            <a:extLst>
              <a:ext uri="{FF2B5EF4-FFF2-40B4-BE49-F238E27FC236}">
                <a16:creationId xmlns:a16="http://schemas.microsoft.com/office/drawing/2014/main" id="{E59B49C5-6289-4619-B967-90DB9CDDD0F3}"/>
              </a:ext>
            </a:extLst>
          </p:cNvPr>
          <p:cNvPicPr>
            <a:picLocks noChangeAspect="1"/>
          </p:cNvPicPr>
          <p:nvPr/>
        </p:nvPicPr>
        <p:blipFill>
          <a:blip r:embed="rId3"/>
          <a:stretch>
            <a:fillRect/>
          </a:stretch>
        </p:blipFill>
        <p:spPr>
          <a:xfrm>
            <a:off x="3563888" y="1700808"/>
            <a:ext cx="1585097" cy="2225233"/>
          </a:xfrm>
          <a:prstGeom prst="rect">
            <a:avLst/>
          </a:prstGeom>
        </p:spPr>
      </p:pic>
      <p:pic>
        <p:nvPicPr>
          <p:cNvPr id="1026" name="Picture 2" descr="http://172.25.226.222:15555/1/fr_154_size880.jpg">
            <a:extLst>
              <a:ext uri="{FF2B5EF4-FFF2-40B4-BE49-F238E27FC236}">
                <a16:creationId xmlns:a16="http://schemas.microsoft.com/office/drawing/2014/main" id="{A2F3D00B-A4B3-468A-9A62-91D9EAF58D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4005064"/>
            <a:ext cx="3110880" cy="23260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072C708-223B-4FCC-B615-5172D94B389C}"/>
              </a:ext>
            </a:extLst>
          </p:cNvPr>
          <p:cNvPicPr>
            <a:picLocks noChangeAspect="1"/>
          </p:cNvPicPr>
          <p:nvPr/>
        </p:nvPicPr>
        <p:blipFill>
          <a:blip r:embed="rId5"/>
          <a:stretch>
            <a:fillRect/>
          </a:stretch>
        </p:blipFill>
        <p:spPr>
          <a:xfrm>
            <a:off x="392440" y="4098168"/>
            <a:ext cx="2865368" cy="2139881"/>
          </a:xfrm>
          <a:prstGeom prst="rect">
            <a:avLst/>
          </a:prstGeom>
        </p:spPr>
      </p:pic>
    </p:spTree>
    <p:extLst>
      <p:ext uri="{BB962C8B-B14F-4D97-AF65-F5344CB8AC3E}">
        <p14:creationId xmlns:p14="http://schemas.microsoft.com/office/powerpoint/2010/main" val="1875478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FF9CA5-3091-451E-B9CE-6494BD03061C}"/>
              </a:ext>
            </a:extLst>
          </p:cNvPr>
          <p:cNvSpPr txBox="1"/>
          <p:nvPr/>
        </p:nvSpPr>
        <p:spPr>
          <a:xfrm>
            <a:off x="539552" y="476672"/>
            <a:ext cx="8064896" cy="1015663"/>
          </a:xfrm>
          <a:prstGeom prst="rect">
            <a:avLst/>
          </a:prstGeom>
          <a:noFill/>
        </p:spPr>
        <p:txBody>
          <a:bodyPr wrap="square" rtlCol="0">
            <a:spAutoFit/>
          </a:bodyPr>
          <a:lstStyle/>
          <a:p>
            <a:r>
              <a:rPr lang="en-GB" sz="3000" dirty="0">
                <a:solidFill>
                  <a:schemeClr val="accent5">
                    <a:lumMod val="50000"/>
                  </a:schemeClr>
                </a:solidFill>
                <a:latin typeface="Comic Sans MS" panose="030F0702030302020204" pitchFamily="66" charset="0"/>
              </a:rPr>
              <a:t>Many of you would have had a similar experience at Nursery. </a:t>
            </a:r>
          </a:p>
        </p:txBody>
      </p:sp>
      <p:sp>
        <p:nvSpPr>
          <p:cNvPr id="3" name="TextBox 2">
            <a:extLst>
              <a:ext uri="{FF2B5EF4-FFF2-40B4-BE49-F238E27FC236}">
                <a16:creationId xmlns:a16="http://schemas.microsoft.com/office/drawing/2014/main" id="{014E4F81-1E39-4983-AE5B-460467D2DDE3}"/>
              </a:ext>
            </a:extLst>
          </p:cNvPr>
          <p:cNvSpPr txBox="1"/>
          <p:nvPr/>
        </p:nvSpPr>
        <p:spPr>
          <a:xfrm>
            <a:off x="323528" y="1834944"/>
            <a:ext cx="8496944" cy="1938992"/>
          </a:xfrm>
          <a:prstGeom prst="rect">
            <a:avLst/>
          </a:prstGeom>
          <a:noFill/>
        </p:spPr>
        <p:txBody>
          <a:bodyPr wrap="square" rtlCol="0">
            <a:spAutoFit/>
          </a:bodyPr>
          <a:lstStyle/>
          <a:p>
            <a:r>
              <a:rPr lang="en-GB" sz="3000" dirty="0">
                <a:solidFill>
                  <a:schemeClr val="accent5">
                    <a:lumMod val="50000"/>
                  </a:schemeClr>
                </a:solidFill>
                <a:latin typeface="Comic Sans MS" panose="030F0702030302020204" pitchFamily="66" charset="0"/>
              </a:rPr>
              <a:t>During the day our priority is to play with, interact with and observe your children because it is through this, that we are able to scaffold their learning. </a:t>
            </a:r>
          </a:p>
        </p:txBody>
      </p:sp>
      <p:sp>
        <p:nvSpPr>
          <p:cNvPr id="6" name="TextBox 5">
            <a:extLst>
              <a:ext uri="{FF2B5EF4-FFF2-40B4-BE49-F238E27FC236}">
                <a16:creationId xmlns:a16="http://schemas.microsoft.com/office/drawing/2014/main" id="{4F885337-85C8-4578-AE7C-56F319EEDD01}"/>
              </a:ext>
            </a:extLst>
          </p:cNvPr>
          <p:cNvSpPr txBox="1"/>
          <p:nvPr/>
        </p:nvSpPr>
        <p:spPr>
          <a:xfrm>
            <a:off x="305680" y="3861048"/>
            <a:ext cx="8640960" cy="3139321"/>
          </a:xfrm>
          <a:prstGeom prst="rect">
            <a:avLst/>
          </a:prstGeom>
          <a:noFill/>
        </p:spPr>
        <p:txBody>
          <a:bodyPr wrap="square" rtlCol="0">
            <a:spAutoFit/>
          </a:bodyPr>
          <a:lstStyle/>
          <a:p>
            <a:r>
              <a:rPr lang="en-GB" sz="3000" dirty="0">
                <a:solidFill>
                  <a:schemeClr val="accent5">
                    <a:lumMod val="50000"/>
                  </a:schemeClr>
                </a:solidFill>
                <a:latin typeface="Comic Sans MS" panose="030F0702030302020204" pitchFamily="66" charset="0"/>
              </a:rPr>
              <a:t>During learning projects, (children's independent learning) we record the children's achievements through photos and videos as and when it is appropriate and does not impede on the child’s learning or our interactions with them</a:t>
            </a:r>
            <a:r>
              <a:rPr lang="en-GB" sz="3000" dirty="0">
                <a:latin typeface="Comic Sans MS" panose="030F0702030302020204" pitchFamily="66" charset="0"/>
              </a:rPr>
              <a:t>. </a:t>
            </a:r>
          </a:p>
          <a:p>
            <a:endParaRPr lang="en-GB" dirty="0"/>
          </a:p>
        </p:txBody>
      </p:sp>
    </p:spTree>
    <p:extLst>
      <p:ext uri="{BB962C8B-B14F-4D97-AF65-F5344CB8AC3E}">
        <p14:creationId xmlns:p14="http://schemas.microsoft.com/office/powerpoint/2010/main" val="4033657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15AC32-9D22-4C00-AC2E-D37CCCCACB91}"/>
              </a:ext>
            </a:extLst>
          </p:cNvPr>
          <p:cNvSpPr txBox="1"/>
          <p:nvPr/>
        </p:nvSpPr>
        <p:spPr>
          <a:xfrm>
            <a:off x="467544" y="328300"/>
            <a:ext cx="6048672" cy="584775"/>
          </a:xfrm>
          <a:prstGeom prst="rect">
            <a:avLst/>
          </a:prstGeom>
          <a:noFill/>
        </p:spPr>
        <p:txBody>
          <a:bodyPr wrap="square" rtlCol="0">
            <a:spAutoFit/>
          </a:bodyPr>
          <a:lstStyle/>
          <a:p>
            <a:r>
              <a:rPr lang="en-GB" sz="3200" dirty="0">
                <a:solidFill>
                  <a:srgbClr val="FF0000"/>
                </a:solidFill>
                <a:latin typeface="Comic Sans MS" panose="030F0702030302020204" pitchFamily="66" charset="0"/>
              </a:rPr>
              <a:t>The exciting bit  …………</a:t>
            </a:r>
          </a:p>
        </p:txBody>
      </p:sp>
      <p:sp>
        <p:nvSpPr>
          <p:cNvPr id="3" name="TextBox 2">
            <a:extLst>
              <a:ext uri="{FF2B5EF4-FFF2-40B4-BE49-F238E27FC236}">
                <a16:creationId xmlns:a16="http://schemas.microsoft.com/office/drawing/2014/main" id="{2B02B47F-DE83-40DA-B911-B4C39004B4A0}"/>
              </a:ext>
            </a:extLst>
          </p:cNvPr>
          <p:cNvSpPr txBox="1"/>
          <p:nvPr/>
        </p:nvSpPr>
        <p:spPr>
          <a:xfrm>
            <a:off x="251520" y="1066666"/>
            <a:ext cx="8892480" cy="5632311"/>
          </a:xfrm>
          <a:prstGeom prst="rect">
            <a:avLst/>
          </a:prstGeom>
          <a:noFill/>
        </p:spPr>
        <p:txBody>
          <a:bodyPr wrap="square" rtlCol="0">
            <a:spAutoFit/>
          </a:bodyPr>
          <a:lstStyle/>
          <a:p>
            <a:r>
              <a:rPr lang="en-GB" sz="3000" dirty="0">
                <a:solidFill>
                  <a:schemeClr val="accent5">
                    <a:lumMod val="50000"/>
                  </a:schemeClr>
                </a:solidFill>
                <a:latin typeface="Comic Sans MS" panose="030F0702030302020204" pitchFamily="66" charset="0"/>
              </a:rPr>
              <a:t>We would like to link you to Evidence Me to enable you to see examples of your child’s learning.</a:t>
            </a:r>
          </a:p>
          <a:p>
            <a:endParaRPr lang="en-GB" sz="3000" dirty="0">
              <a:solidFill>
                <a:schemeClr val="accent5">
                  <a:lumMod val="50000"/>
                </a:schemeClr>
              </a:solidFill>
              <a:latin typeface="Comic Sans MS" panose="030F0702030302020204" pitchFamily="66" charset="0"/>
            </a:endParaRPr>
          </a:p>
          <a:p>
            <a:r>
              <a:rPr lang="en-GB" sz="3000" dirty="0">
                <a:solidFill>
                  <a:schemeClr val="accent5">
                    <a:lumMod val="50000"/>
                  </a:schemeClr>
                </a:solidFill>
                <a:latin typeface="Comic Sans MS" panose="030F0702030302020204" pitchFamily="66" charset="0"/>
              </a:rPr>
              <a:t>The reason this is important is that is enables you to then send us stories regarding your child's learning at home, on the same app.</a:t>
            </a:r>
          </a:p>
          <a:p>
            <a:endParaRPr lang="en-GB" sz="3000" dirty="0">
              <a:solidFill>
                <a:schemeClr val="accent5">
                  <a:lumMod val="50000"/>
                </a:schemeClr>
              </a:solidFill>
              <a:latin typeface="Comic Sans MS" panose="030F0702030302020204" pitchFamily="66" charset="0"/>
            </a:endParaRPr>
          </a:p>
          <a:p>
            <a:r>
              <a:rPr lang="en-GB" sz="3000" dirty="0">
                <a:solidFill>
                  <a:schemeClr val="accent5">
                    <a:lumMod val="50000"/>
                  </a:schemeClr>
                </a:solidFill>
                <a:latin typeface="Comic Sans MS" panose="030F0702030302020204" pitchFamily="66" charset="0"/>
              </a:rPr>
              <a:t>It was wonderful to hear how some of our children retold our firework poem to you at home. This system will hopefully make it easier for us to work together to support your child. </a:t>
            </a:r>
          </a:p>
        </p:txBody>
      </p:sp>
    </p:spTree>
    <p:extLst>
      <p:ext uri="{BB962C8B-B14F-4D97-AF65-F5344CB8AC3E}">
        <p14:creationId xmlns:p14="http://schemas.microsoft.com/office/powerpoint/2010/main" val="3652568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EC974-3F53-4B23-94AE-ED7BB7C6DD2C}"/>
              </a:ext>
            </a:extLst>
          </p:cNvPr>
          <p:cNvSpPr txBox="1"/>
          <p:nvPr/>
        </p:nvSpPr>
        <p:spPr>
          <a:xfrm>
            <a:off x="796574" y="332656"/>
            <a:ext cx="6264696" cy="1354217"/>
          </a:xfrm>
          <a:prstGeom prst="rect">
            <a:avLst/>
          </a:prstGeom>
          <a:noFill/>
        </p:spPr>
        <p:txBody>
          <a:bodyPr wrap="square" rtlCol="0">
            <a:spAutoFit/>
          </a:bodyPr>
          <a:lstStyle/>
          <a:p>
            <a:r>
              <a:rPr lang="en-GB" sz="2800" dirty="0">
                <a:solidFill>
                  <a:srgbClr val="FF0000"/>
                </a:solidFill>
                <a:latin typeface="Comic Sans MS" panose="030F0702030302020204" pitchFamily="66" charset="0"/>
              </a:rPr>
              <a:t>How will it work? </a:t>
            </a:r>
          </a:p>
          <a:p>
            <a:endParaRPr lang="en-GB" dirty="0"/>
          </a:p>
          <a:p>
            <a:endParaRPr lang="en-GB" dirty="0"/>
          </a:p>
          <a:p>
            <a:endParaRPr lang="en-GB" dirty="0"/>
          </a:p>
        </p:txBody>
      </p:sp>
      <p:sp>
        <p:nvSpPr>
          <p:cNvPr id="4" name="TextBox 3">
            <a:extLst>
              <a:ext uri="{FF2B5EF4-FFF2-40B4-BE49-F238E27FC236}">
                <a16:creationId xmlns:a16="http://schemas.microsoft.com/office/drawing/2014/main" id="{F72E4D92-B7D8-4857-8A3C-8FC74156777B}"/>
              </a:ext>
            </a:extLst>
          </p:cNvPr>
          <p:cNvSpPr txBox="1"/>
          <p:nvPr/>
        </p:nvSpPr>
        <p:spPr>
          <a:xfrm>
            <a:off x="395536" y="1009764"/>
            <a:ext cx="8640960" cy="6032421"/>
          </a:xfrm>
          <a:prstGeom prst="rect">
            <a:avLst/>
          </a:prstGeom>
          <a:noFill/>
        </p:spPr>
        <p:txBody>
          <a:bodyPr wrap="square" rtlCol="0">
            <a:spAutoFit/>
          </a:bodyPr>
          <a:lstStyle/>
          <a:p>
            <a:r>
              <a:rPr lang="en-GB" sz="2500" dirty="0">
                <a:solidFill>
                  <a:srgbClr val="002060"/>
                </a:solidFill>
                <a:latin typeface="Comic Sans MS" panose="030F0702030302020204" pitchFamily="66" charset="0"/>
              </a:rPr>
              <a:t>As you know, there are seven areas of learning in Early Years. </a:t>
            </a:r>
          </a:p>
          <a:p>
            <a:r>
              <a:rPr lang="en-GB" sz="2500" dirty="0">
                <a:solidFill>
                  <a:srgbClr val="002060"/>
                </a:solidFill>
                <a:latin typeface="Comic Sans MS" panose="030F0702030302020204" pitchFamily="66" charset="0"/>
              </a:rPr>
              <a:t>The pillars are:</a:t>
            </a:r>
          </a:p>
          <a:p>
            <a:r>
              <a:rPr lang="en-GB" sz="2500" dirty="0">
                <a:solidFill>
                  <a:srgbClr val="002060"/>
                </a:solidFill>
                <a:latin typeface="Comic Sans MS" panose="030F0702030302020204" pitchFamily="66" charset="0"/>
              </a:rPr>
              <a:t> Physical Development </a:t>
            </a:r>
          </a:p>
          <a:p>
            <a:r>
              <a:rPr lang="en-GB" sz="2500" dirty="0">
                <a:solidFill>
                  <a:srgbClr val="002060"/>
                </a:solidFill>
                <a:latin typeface="Comic Sans MS" panose="030F0702030302020204" pitchFamily="66" charset="0"/>
              </a:rPr>
              <a:t> Communication and Language</a:t>
            </a:r>
          </a:p>
          <a:p>
            <a:r>
              <a:rPr lang="en-GB" sz="2500" dirty="0">
                <a:solidFill>
                  <a:srgbClr val="002060"/>
                </a:solidFill>
                <a:latin typeface="Comic Sans MS" panose="030F0702030302020204" pitchFamily="66" charset="0"/>
              </a:rPr>
              <a:t> Personal, Social and Emotional Development</a:t>
            </a:r>
          </a:p>
          <a:p>
            <a:endParaRPr lang="en-GB" sz="2500" dirty="0">
              <a:solidFill>
                <a:srgbClr val="002060"/>
              </a:solidFill>
              <a:latin typeface="Comic Sans MS" panose="030F0702030302020204" pitchFamily="66" charset="0"/>
            </a:endParaRPr>
          </a:p>
          <a:p>
            <a:r>
              <a:rPr lang="en-GB" sz="2500" dirty="0">
                <a:solidFill>
                  <a:srgbClr val="002060"/>
                </a:solidFill>
                <a:latin typeface="Comic Sans MS" panose="030F0702030302020204" pitchFamily="66" charset="0"/>
              </a:rPr>
              <a:t>From that we have a further four, all of  which are equally important to your child’s development:</a:t>
            </a:r>
          </a:p>
          <a:p>
            <a:r>
              <a:rPr lang="en-GB" sz="2500" dirty="0">
                <a:solidFill>
                  <a:srgbClr val="002060"/>
                </a:solidFill>
                <a:latin typeface="Comic Sans MS" panose="030F0702030302020204" pitchFamily="66" charset="0"/>
              </a:rPr>
              <a:t> Literacy</a:t>
            </a:r>
          </a:p>
          <a:p>
            <a:r>
              <a:rPr lang="en-GB" sz="2500" dirty="0">
                <a:solidFill>
                  <a:srgbClr val="002060"/>
                </a:solidFill>
                <a:latin typeface="Comic Sans MS" panose="030F0702030302020204" pitchFamily="66" charset="0"/>
              </a:rPr>
              <a:t> Maths</a:t>
            </a:r>
          </a:p>
          <a:p>
            <a:r>
              <a:rPr lang="en-GB" sz="2500" dirty="0">
                <a:solidFill>
                  <a:srgbClr val="002060"/>
                </a:solidFill>
                <a:latin typeface="Comic Sans MS" panose="030F0702030302020204" pitchFamily="66" charset="0"/>
              </a:rPr>
              <a:t> Understanding the World</a:t>
            </a:r>
          </a:p>
          <a:p>
            <a:r>
              <a:rPr lang="en-GB" sz="2500" dirty="0">
                <a:solidFill>
                  <a:srgbClr val="002060"/>
                </a:solidFill>
                <a:latin typeface="Comic Sans MS" panose="030F0702030302020204" pitchFamily="66" charset="0"/>
              </a:rPr>
              <a:t> Expressive Art and Design</a:t>
            </a:r>
          </a:p>
          <a:p>
            <a:endParaRPr lang="en-GB" sz="2500" dirty="0">
              <a:solidFill>
                <a:srgbClr val="0070C0"/>
              </a:solidFill>
              <a:latin typeface="Comic Sans MS" panose="030F0702030302020204" pitchFamily="66" charset="0"/>
            </a:endParaRPr>
          </a:p>
          <a:p>
            <a:endParaRPr lang="en-GB" dirty="0"/>
          </a:p>
          <a:p>
            <a:endParaRPr lang="en-GB" dirty="0"/>
          </a:p>
        </p:txBody>
      </p:sp>
    </p:spTree>
    <p:extLst>
      <p:ext uri="{BB962C8B-B14F-4D97-AF65-F5344CB8AC3E}">
        <p14:creationId xmlns:p14="http://schemas.microsoft.com/office/powerpoint/2010/main" val="2080531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979052-2B4A-450A-9B6D-3877AA5F707B}"/>
              </a:ext>
            </a:extLst>
          </p:cNvPr>
          <p:cNvSpPr/>
          <p:nvPr/>
        </p:nvSpPr>
        <p:spPr>
          <a:xfrm>
            <a:off x="1835696" y="260648"/>
            <a:ext cx="6408712" cy="6370975"/>
          </a:xfrm>
          <a:prstGeom prst="rect">
            <a:avLst/>
          </a:prstGeom>
        </p:spPr>
        <p:txBody>
          <a:bodyPr wrap="square">
            <a:spAutoFit/>
          </a:bodyPr>
          <a:lstStyle/>
          <a:p>
            <a:pPr marL="285750" indent="-285750">
              <a:buFont typeface="Arial" panose="020B0604020202020204" pitchFamily="34" charset="0"/>
              <a:buChar char="•"/>
            </a:pPr>
            <a:r>
              <a:rPr lang="en-GB" sz="2400" dirty="0">
                <a:solidFill>
                  <a:schemeClr val="accent5">
                    <a:lumMod val="50000"/>
                  </a:schemeClr>
                </a:solidFill>
                <a:latin typeface="Comic Sans MS" panose="030F0702030302020204" pitchFamily="66" charset="0"/>
              </a:rPr>
              <a:t>On a Thursday, we will continue to send you  a newsletter describing your child's learning for that week. </a:t>
            </a:r>
          </a:p>
          <a:p>
            <a:pPr marL="285750" indent="-285750">
              <a:buFont typeface="Arial" panose="020B0604020202020204" pitchFamily="34" charset="0"/>
              <a:buChar char="•"/>
            </a:pPr>
            <a:endParaRPr lang="en-GB" sz="2400" dirty="0">
              <a:solidFill>
                <a:schemeClr val="accent5">
                  <a:lumMod val="50000"/>
                </a:schemeClr>
              </a:solidFill>
              <a:latin typeface="Comic Sans MS" panose="030F0702030302020204" pitchFamily="66" charset="0"/>
            </a:endParaRPr>
          </a:p>
          <a:p>
            <a:pPr marL="285750" indent="-285750">
              <a:buFont typeface="Arial" panose="020B0604020202020204" pitchFamily="34" charset="0"/>
              <a:buChar char="•"/>
            </a:pPr>
            <a:r>
              <a:rPr lang="en-GB" sz="2400" dirty="0">
                <a:solidFill>
                  <a:schemeClr val="accent5">
                    <a:lumMod val="50000"/>
                  </a:schemeClr>
                </a:solidFill>
                <a:latin typeface="Comic Sans MS" panose="030F0702030302020204" pitchFamily="66" charset="0"/>
              </a:rPr>
              <a:t>We will select a focus each week from one of the areas of learning and you will be sent information which relates to that focus.  </a:t>
            </a:r>
          </a:p>
          <a:p>
            <a:pPr marL="285750" indent="-285750">
              <a:buFont typeface="Arial" panose="020B0604020202020204" pitchFamily="34" charset="0"/>
              <a:buChar char="•"/>
            </a:pPr>
            <a:endParaRPr lang="en-GB" sz="2400" dirty="0">
              <a:solidFill>
                <a:schemeClr val="accent5">
                  <a:lumMod val="50000"/>
                </a:schemeClr>
              </a:solidFill>
              <a:latin typeface="Comic Sans MS" panose="030F0702030302020204" pitchFamily="66" charset="0"/>
            </a:endParaRPr>
          </a:p>
          <a:p>
            <a:pPr marL="285750" indent="-285750">
              <a:buFont typeface="Arial" panose="020B0604020202020204" pitchFamily="34" charset="0"/>
              <a:buChar char="•"/>
            </a:pPr>
            <a:r>
              <a:rPr lang="en-GB" sz="2400" dirty="0">
                <a:solidFill>
                  <a:schemeClr val="accent5">
                    <a:lumMod val="50000"/>
                  </a:schemeClr>
                </a:solidFill>
                <a:latin typeface="Comic Sans MS" panose="030F0702030302020204" pitchFamily="66" charset="0"/>
              </a:rPr>
              <a:t>This will be sent out the following week.</a:t>
            </a:r>
          </a:p>
          <a:p>
            <a:pPr marL="285750" indent="-285750">
              <a:buFont typeface="Arial" panose="020B0604020202020204" pitchFamily="34" charset="0"/>
              <a:buChar char="•"/>
            </a:pPr>
            <a:endParaRPr lang="en-GB" sz="2400" dirty="0">
              <a:solidFill>
                <a:schemeClr val="accent5">
                  <a:lumMod val="50000"/>
                </a:schemeClr>
              </a:solidFill>
              <a:latin typeface="Comic Sans MS" panose="030F0702030302020204" pitchFamily="66" charset="0"/>
            </a:endParaRPr>
          </a:p>
          <a:p>
            <a:pPr marL="285750" indent="-285750">
              <a:buFont typeface="Arial" panose="020B0604020202020204" pitchFamily="34" charset="0"/>
              <a:buChar char="•"/>
            </a:pPr>
            <a:r>
              <a:rPr lang="en-GB" sz="2400" dirty="0">
                <a:solidFill>
                  <a:schemeClr val="accent5">
                    <a:lumMod val="50000"/>
                  </a:schemeClr>
                </a:solidFill>
                <a:latin typeface="Comic Sans MS" panose="030F0702030302020204" pitchFamily="66" charset="0"/>
              </a:rPr>
              <a:t>Please then respond through the app, if your child talks about, responds to the learning at home. </a:t>
            </a:r>
          </a:p>
          <a:p>
            <a:pPr marL="285750" indent="-285750">
              <a:buFont typeface="Arial" panose="020B0604020202020204" pitchFamily="34" charset="0"/>
              <a:buChar char="•"/>
            </a:pPr>
            <a:endParaRPr lang="en-GB" sz="2400" dirty="0">
              <a:solidFill>
                <a:schemeClr val="accent5">
                  <a:lumMod val="50000"/>
                </a:schemeClr>
              </a:solidFill>
              <a:latin typeface="Comic Sans MS" panose="030F0702030302020204" pitchFamily="66" charset="0"/>
            </a:endParaRPr>
          </a:p>
          <a:p>
            <a:pPr marL="285750" indent="-285750">
              <a:buFont typeface="Arial" panose="020B0604020202020204" pitchFamily="34" charset="0"/>
              <a:buChar char="•"/>
            </a:pPr>
            <a:r>
              <a:rPr lang="en-GB" sz="2400" dirty="0">
                <a:solidFill>
                  <a:schemeClr val="accent5">
                    <a:lumMod val="50000"/>
                  </a:schemeClr>
                </a:solidFill>
                <a:latin typeface="Comic Sans MS" panose="030F0702030302020204" pitchFamily="66" charset="0"/>
              </a:rPr>
              <a:t>We  can then celebrate your child’s achievements together.</a:t>
            </a:r>
          </a:p>
        </p:txBody>
      </p:sp>
    </p:spTree>
    <p:extLst>
      <p:ext uri="{BB962C8B-B14F-4D97-AF65-F5344CB8AC3E}">
        <p14:creationId xmlns:p14="http://schemas.microsoft.com/office/powerpoint/2010/main" val="2384129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AB0161-460E-440F-A828-4D6C0B3482AA}"/>
              </a:ext>
            </a:extLst>
          </p:cNvPr>
          <p:cNvSpPr txBox="1"/>
          <p:nvPr/>
        </p:nvSpPr>
        <p:spPr>
          <a:xfrm>
            <a:off x="1331640" y="620688"/>
            <a:ext cx="6912768" cy="523220"/>
          </a:xfrm>
          <a:prstGeom prst="rect">
            <a:avLst/>
          </a:prstGeom>
          <a:noFill/>
        </p:spPr>
        <p:txBody>
          <a:bodyPr wrap="square" rtlCol="0">
            <a:spAutoFit/>
          </a:bodyPr>
          <a:lstStyle/>
          <a:p>
            <a:pPr algn="ctr"/>
            <a:r>
              <a:rPr lang="en-GB" sz="2800" dirty="0">
                <a:solidFill>
                  <a:srgbClr val="FF0000"/>
                </a:solidFill>
                <a:latin typeface="Comic Sans MS" panose="030F0702030302020204" pitchFamily="66" charset="0"/>
              </a:rPr>
              <a:t>Together we will be our best!</a:t>
            </a:r>
          </a:p>
        </p:txBody>
      </p:sp>
      <p:pic>
        <p:nvPicPr>
          <p:cNvPr id="5" name="Picture 4">
            <a:extLst>
              <a:ext uri="{FF2B5EF4-FFF2-40B4-BE49-F238E27FC236}">
                <a16:creationId xmlns:a16="http://schemas.microsoft.com/office/drawing/2014/main" id="{FCCE03AB-CE05-4D5C-893A-19E96CD6BA18}"/>
              </a:ext>
            </a:extLst>
          </p:cNvPr>
          <p:cNvPicPr>
            <a:picLocks noChangeAspect="1"/>
          </p:cNvPicPr>
          <p:nvPr/>
        </p:nvPicPr>
        <p:blipFill>
          <a:blip r:embed="rId3"/>
          <a:stretch>
            <a:fillRect/>
          </a:stretch>
        </p:blipFill>
        <p:spPr>
          <a:xfrm>
            <a:off x="3707904" y="1233487"/>
            <a:ext cx="1585097" cy="2225233"/>
          </a:xfrm>
          <a:prstGeom prst="rect">
            <a:avLst/>
          </a:prstGeom>
        </p:spPr>
      </p:pic>
      <p:sp>
        <p:nvSpPr>
          <p:cNvPr id="6" name="TextBox 5">
            <a:extLst>
              <a:ext uri="{FF2B5EF4-FFF2-40B4-BE49-F238E27FC236}">
                <a16:creationId xmlns:a16="http://schemas.microsoft.com/office/drawing/2014/main" id="{1423BDE8-A1DC-4806-AD16-EB426FE3EEE5}"/>
              </a:ext>
            </a:extLst>
          </p:cNvPr>
          <p:cNvSpPr txBox="1"/>
          <p:nvPr/>
        </p:nvSpPr>
        <p:spPr>
          <a:xfrm>
            <a:off x="1331640" y="4509120"/>
            <a:ext cx="6552728" cy="1815882"/>
          </a:xfrm>
          <a:prstGeom prst="rect">
            <a:avLst/>
          </a:prstGeom>
          <a:noFill/>
        </p:spPr>
        <p:txBody>
          <a:bodyPr wrap="square" rtlCol="0">
            <a:spAutoFit/>
          </a:bodyPr>
          <a:lstStyle/>
          <a:p>
            <a:r>
              <a:rPr lang="en-GB" sz="2800" dirty="0">
                <a:solidFill>
                  <a:srgbClr val="002060"/>
                </a:solidFill>
                <a:latin typeface="Comic Sans MS" panose="030F0702030302020204" pitchFamily="66" charset="0"/>
              </a:rPr>
              <a:t>You will be receiving a letter via Ping in the next few days to sign up to use the app. </a:t>
            </a:r>
          </a:p>
          <a:p>
            <a:endParaRPr lang="en-GB" sz="28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4171942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4939" y="1916832"/>
            <a:ext cx="7776864" cy="4104456"/>
          </a:xfrm>
        </p:spPr>
        <p:txBody>
          <a:bodyPr>
            <a:normAutofit/>
          </a:bodyPr>
          <a:lstStyle/>
          <a:p>
            <a:pPr marL="342900" indent="-342900" algn="l">
              <a:buFont typeface="Arial" panose="020B0604020202020204" pitchFamily="34" charset="0"/>
              <a:buChar char="•"/>
            </a:pPr>
            <a:endParaRPr lang="en-GB" sz="2400" dirty="0">
              <a:solidFill>
                <a:srgbClr val="002060"/>
              </a:solidFill>
            </a:endParaRPr>
          </a:p>
          <a:p>
            <a:pPr marL="342900" indent="-342900" algn="l">
              <a:buFont typeface="Arial" panose="020B0604020202020204" pitchFamily="34" charset="0"/>
              <a:buChar char="•"/>
            </a:pPr>
            <a:endParaRPr lang="en-GB" sz="4000" dirty="0">
              <a:solidFill>
                <a:srgbClr val="00206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000" y="1916832"/>
            <a:ext cx="455295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051720" y="526446"/>
            <a:ext cx="5328592" cy="707886"/>
          </a:xfrm>
          <a:prstGeom prst="rect">
            <a:avLst/>
          </a:prstGeom>
        </p:spPr>
        <p:txBody>
          <a:bodyPr wrap="square">
            <a:spAutoFit/>
          </a:bodyPr>
          <a:lstStyle/>
          <a:p>
            <a:r>
              <a:rPr lang="en-GB" sz="4000" b="1" dirty="0">
                <a:solidFill>
                  <a:srgbClr val="002060"/>
                </a:solidFill>
              </a:rPr>
              <a:t>Thank you for coming!</a:t>
            </a:r>
            <a:endParaRPr lang="en-GB" sz="4000" dirty="0"/>
          </a:p>
        </p:txBody>
      </p:sp>
    </p:spTree>
    <p:extLst>
      <p:ext uri="{BB962C8B-B14F-4D97-AF65-F5344CB8AC3E}">
        <p14:creationId xmlns:p14="http://schemas.microsoft.com/office/powerpoint/2010/main" val="301859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3648" y="1599433"/>
            <a:ext cx="6635367" cy="4714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2"/>
          <p:cNvSpPr txBox="1">
            <a:spLocks/>
          </p:cNvSpPr>
          <p:nvPr/>
        </p:nvSpPr>
        <p:spPr>
          <a:xfrm>
            <a:off x="395536" y="316417"/>
            <a:ext cx="8229600" cy="12527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dirty="0">
                <a:solidFill>
                  <a:srgbClr val="002060"/>
                </a:solidFill>
                <a:latin typeface="+mn-lt"/>
              </a:rPr>
              <a:t>44 sounds but spelt in about 140 different ways!</a:t>
            </a:r>
          </a:p>
        </p:txBody>
      </p:sp>
    </p:spTree>
    <p:extLst>
      <p:ext uri="{BB962C8B-B14F-4D97-AF65-F5344CB8AC3E}">
        <p14:creationId xmlns:p14="http://schemas.microsoft.com/office/powerpoint/2010/main" val="208307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03469B-698F-4EC0-9CBB-23E95AF846BE}"/>
              </a:ext>
            </a:extLst>
          </p:cNvPr>
          <p:cNvSpPr txBox="1"/>
          <p:nvPr/>
        </p:nvSpPr>
        <p:spPr>
          <a:xfrm>
            <a:off x="304800" y="389299"/>
            <a:ext cx="431828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Terminology: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 name="TextBox 5">
            <a:extLst>
              <a:ext uri="{FF2B5EF4-FFF2-40B4-BE49-F238E27FC236}">
                <a16:creationId xmlns:a16="http://schemas.microsoft.com/office/drawing/2014/main" id="{F3590B2D-4D69-4A3E-9A24-5196AD024B92}"/>
              </a:ext>
            </a:extLst>
          </p:cNvPr>
          <p:cNvSpPr txBox="1"/>
          <p:nvPr/>
        </p:nvSpPr>
        <p:spPr>
          <a:xfrm>
            <a:off x="7795142" y="927907"/>
            <a:ext cx="14474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Phase 2 phonemes </a:t>
            </a:r>
          </a:p>
        </p:txBody>
      </p:sp>
      <p:sp>
        <p:nvSpPr>
          <p:cNvPr id="8" name="TextBox 7">
            <a:extLst>
              <a:ext uri="{FF2B5EF4-FFF2-40B4-BE49-F238E27FC236}">
                <a16:creationId xmlns:a16="http://schemas.microsoft.com/office/drawing/2014/main" id="{A074D823-8A69-4D4D-813E-86FE6DED6E18}"/>
              </a:ext>
            </a:extLst>
          </p:cNvPr>
          <p:cNvSpPr txBox="1"/>
          <p:nvPr/>
        </p:nvSpPr>
        <p:spPr>
          <a:xfrm>
            <a:off x="304800" y="1644647"/>
            <a:ext cx="3485322"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Phoneme</a:t>
            </a:r>
            <a:r>
              <a:rPr kumimoji="0" lang="en-GB"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 The smallest unit of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Grapheme</a:t>
            </a:r>
            <a:r>
              <a:rPr kumimoji="0" lang="en-GB"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 A way of writing down a phoneme. </a:t>
            </a:r>
            <a:br>
              <a:rPr kumimoji="0" lang="en-GB"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br>
            <a:br>
              <a:rPr kumimoji="0" lang="en-GB"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br>
            <a:r>
              <a:rPr kumimoji="0" lang="en-GB"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Digraph</a:t>
            </a:r>
            <a:r>
              <a:rPr kumimoji="0" lang="en-GB"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 A grapheme containing two letters that makes just one sound (e.g. ay, 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Trigraph</a:t>
            </a:r>
            <a:r>
              <a:rPr kumimoji="0" lang="en-GB"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 A grapheme containing three letters that makes just one sound (e.g. </a:t>
            </a:r>
            <a:r>
              <a:rPr kumimoji="0" lang="en-GB" sz="1800" b="0"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igh</a:t>
            </a:r>
            <a:r>
              <a:rPr kumimoji="0" lang="en-GB"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a:t>
            </a:r>
            <a:b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br>
            <a:b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3590B2D-4D69-4A3E-9A24-5196AD024B92}"/>
              </a:ext>
            </a:extLst>
          </p:cNvPr>
          <p:cNvSpPr txBox="1"/>
          <p:nvPr/>
        </p:nvSpPr>
        <p:spPr>
          <a:xfrm>
            <a:off x="7347827" y="3036861"/>
            <a:ext cx="14474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Phase </a:t>
            </a:r>
            <a:r>
              <a:rPr lang="en-GB" sz="1200" dirty="0">
                <a:solidFill>
                  <a:srgbClr val="002060"/>
                </a:solidFill>
                <a:latin typeface="Verdana" panose="020B0604030504040204" pitchFamily="34" charset="0"/>
                <a:ea typeface="Verdana" panose="020B0604030504040204" pitchFamily="34" charset="0"/>
              </a:rPr>
              <a:t>3</a:t>
            </a:r>
            <a:endParaRPr kumimoji="0" lang="en-GB" sz="12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endParaRPr>
          </a:p>
        </p:txBody>
      </p:sp>
      <p:pic>
        <p:nvPicPr>
          <p:cNvPr id="1034" name="Picture 10" descr="Phonics Resources | St Joseph&amp;#39;s Catholic Primary School, Warndon">
            <a:extLst>
              <a:ext uri="{FF2B5EF4-FFF2-40B4-BE49-F238E27FC236}">
                <a16:creationId xmlns:a16="http://schemas.microsoft.com/office/drawing/2014/main" id="{46C00AC8-7FCA-4634-A235-9B5A8EEB8D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 t="16110" r="60227" b="5684"/>
          <a:stretch/>
        </p:blipFill>
        <p:spPr bwMode="auto">
          <a:xfrm>
            <a:off x="4468036" y="564526"/>
            <a:ext cx="3327106" cy="21602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honics Resources | St Joseph&amp;#39;s Catholic Primary School, Warndon">
            <a:extLst>
              <a:ext uri="{FF2B5EF4-FFF2-40B4-BE49-F238E27FC236}">
                <a16:creationId xmlns:a16="http://schemas.microsoft.com/office/drawing/2014/main" id="{7048A5FC-EFEC-4620-A798-12CFF6B62B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17" t="16110" r="30279" b="50000"/>
          <a:stretch/>
        </p:blipFill>
        <p:spPr bwMode="auto">
          <a:xfrm>
            <a:off x="3995936" y="2917687"/>
            <a:ext cx="3607621" cy="12675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honics Resources | St Joseph&amp;#39;s Catholic Primary School, Warndon">
            <a:extLst>
              <a:ext uri="{FF2B5EF4-FFF2-40B4-BE49-F238E27FC236}">
                <a16:creationId xmlns:a16="http://schemas.microsoft.com/office/drawing/2014/main" id="{E153D6F9-9098-435E-863B-2167F0498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596" t="16110" r="3759" b="18718"/>
          <a:stretch/>
        </p:blipFill>
        <p:spPr bwMode="auto">
          <a:xfrm>
            <a:off x="5149506" y="4372056"/>
            <a:ext cx="2922049" cy="225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865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76672"/>
            <a:ext cx="7344816" cy="6124754"/>
          </a:xfrm>
          <a:prstGeom prst="rect">
            <a:avLst/>
          </a:prstGeom>
          <a:noFill/>
        </p:spPr>
        <p:txBody>
          <a:bodyPr wrap="square" rtlCol="0">
            <a:spAutoFit/>
          </a:bodyPr>
          <a:lstStyle/>
          <a:p>
            <a:r>
              <a:rPr lang="en-GB" sz="2800" b="1" dirty="0">
                <a:solidFill>
                  <a:srgbClr val="002060"/>
                </a:solidFill>
              </a:rPr>
              <a:t>By the end of Early Years your child will have been introduced to all of the 44 sounds. </a:t>
            </a:r>
          </a:p>
          <a:p>
            <a:endParaRPr lang="en-GB" sz="2800" b="1" dirty="0">
              <a:solidFill>
                <a:srgbClr val="002060"/>
              </a:solidFill>
            </a:endParaRPr>
          </a:p>
          <a:p>
            <a:endParaRPr lang="en-GB" sz="2800" b="1" dirty="0">
              <a:solidFill>
                <a:srgbClr val="002060"/>
              </a:solidFill>
            </a:endParaRPr>
          </a:p>
          <a:p>
            <a:r>
              <a:rPr lang="en-GB" sz="2800" b="1" dirty="0">
                <a:solidFill>
                  <a:srgbClr val="002060"/>
                </a:solidFill>
              </a:rPr>
              <a:t>The most common sound that each letter in the alphabet represents and then the most common digraph, trigraph for each sound. </a:t>
            </a:r>
          </a:p>
          <a:p>
            <a:endParaRPr lang="en-GB" sz="2800" b="1" dirty="0">
              <a:solidFill>
                <a:srgbClr val="002060"/>
              </a:solidFill>
            </a:endParaRPr>
          </a:p>
          <a:p>
            <a:r>
              <a:rPr lang="en-GB" sz="2800" b="1" u="sng" dirty="0">
                <a:solidFill>
                  <a:srgbClr val="002060"/>
                </a:solidFill>
              </a:rPr>
              <a:t>Top tip : </a:t>
            </a:r>
            <a:r>
              <a:rPr lang="en-GB" sz="2800" dirty="0">
                <a:solidFill>
                  <a:srgbClr val="002060"/>
                </a:solidFill>
              </a:rPr>
              <a:t>each letter has a sound that it represents and a name.  </a:t>
            </a:r>
          </a:p>
          <a:p>
            <a:r>
              <a:rPr lang="en-GB" sz="2800" dirty="0">
                <a:solidFill>
                  <a:srgbClr val="002060"/>
                </a:solidFill>
              </a:rPr>
              <a:t>For example </a:t>
            </a:r>
            <a:r>
              <a:rPr lang="en-GB" sz="2800" b="1" dirty="0">
                <a:solidFill>
                  <a:srgbClr val="002060"/>
                </a:solidFill>
              </a:rPr>
              <a:t>………..</a:t>
            </a:r>
          </a:p>
          <a:p>
            <a:endParaRPr lang="en-GB" sz="2800" b="1" dirty="0">
              <a:solidFill>
                <a:srgbClr val="002060"/>
              </a:solidFill>
            </a:endParaRPr>
          </a:p>
          <a:p>
            <a:endParaRPr lang="en-GB" sz="2800" b="1" dirty="0">
              <a:solidFill>
                <a:srgbClr val="002060"/>
              </a:solidFill>
            </a:endParaRPr>
          </a:p>
          <a:p>
            <a:r>
              <a:rPr lang="en-GB" sz="2800" b="1" dirty="0">
                <a:solidFill>
                  <a:srgbClr val="002060"/>
                </a:solidFill>
              </a:rPr>
              <a:t>  </a:t>
            </a:r>
          </a:p>
        </p:txBody>
      </p:sp>
      <p:pic>
        <p:nvPicPr>
          <p:cNvPr id="3" name="Picture 2">
            <a:extLst>
              <a:ext uri="{FF2B5EF4-FFF2-40B4-BE49-F238E27FC236}">
                <a16:creationId xmlns:a16="http://schemas.microsoft.com/office/drawing/2014/main" id="{ED62EEA1-A20B-4855-BEF9-E146BBD88E57}"/>
              </a:ext>
            </a:extLst>
          </p:cNvPr>
          <p:cNvPicPr>
            <a:picLocks noChangeAspect="1"/>
          </p:cNvPicPr>
          <p:nvPr/>
        </p:nvPicPr>
        <p:blipFill>
          <a:blip r:embed="rId3"/>
          <a:stretch>
            <a:fillRect/>
          </a:stretch>
        </p:blipFill>
        <p:spPr>
          <a:xfrm>
            <a:off x="7380312" y="4437112"/>
            <a:ext cx="1585097" cy="2225233"/>
          </a:xfrm>
          <a:prstGeom prst="rect">
            <a:avLst/>
          </a:prstGeom>
        </p:spPr>
      </p:pic>
    </p:spTree>
    <p:extLst>
      <p:ext uri="{BB962C8B-B14F-4D97-AF65-F5344CB8AC3E}">
        <p14:creationId xmlns:p14="http://schemas.microsoft.com/office/powerpoint/2010/main" val="1639420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A7A3-8FD4-4513-BE21-81F30C0EFF38}"/>
              </a:ext>
            </a:extLst>
          </p:cNvPr>
          <p:cNvSpPr>
            <a:spLocks noGrp="1"/>
          </p:cNvSpPr>
          <p:nvPr>
            <p:ph type="title"/>
          </p:nvPr>
        </p:nvSpPr>
        <p:spPr/>
        <p:txBody>
          <a:bodyPr>
            <a:noAutofit/>
          </a:bodyPr>
          <a:lstStyle/>
          <a:p>
            <a:pPr algn="ctr"/>
            <a:r>
              <a:rPr lang="en-US" sz="10000" dirty="0">
                <a:solidFill>
                  <a:srgbClr val="FF0000"/>
                </a:solidFill>
                <a:latin typeface="Comic Sans MS" panose="030F0702030302020204" pitchFamily="66" charset="0"/>
              </a:rPr>
              <a:t>a</a:t>
            </a:r>
            <a:endParaRPr lang="en-GB" sz="10000" dirty="0">
              <a:solidFill>
                <a:srgbClr val="FF0000"/>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A8B6B452-3330-4BB3-B60F-844C99031F91}"/>
              </a:ext>
            </a:extLst>
          </p:cNvPr>
          <p:cNvSpPr>
            <a:spLocks noGrp="1"/>
          </p:cNvSpPr>
          <p:nvPr>
            <p:ph idx="1"/>
          </p:nvPr>
        </p:nvSpPr>
        <p:spPr>
          <a:xfrm>
            <a:off x="548640" y="1825625"/>
            <a:ext cx="7966710" cy="4351338"/>
          </a:xfrm>
        </p:spPr>
        <p:txBody>
          <a:bodyPr>
            <a:normAutofit/>
          </a:bodyPr>
          <a:lstStyle/>
          <a:p>
            <a:pPr marL="0" indent="0">
              <a:buNone/>
            </a:pPr>
            <a:r>
              <a:rPr lang="en-GB" sz="3000" dirty="0">
                <a:latin typeface="Comic Sans MS" panose="030F0702030302020204" pitchFamily="66" charset="0"/>
              </a:rPr>
              <a:t>Its name is ‘a’ but is represents the sound ‘a’ and sometimes ‘ai’ </a:t>
            </a:r>
          </a:p>
          <a:p>
            <a:endParaRPr lang="en-US" sz="3000" dirty="0"/>
          </a:p>
          <a:p>
            <a:pPr marL="0" indent="0" algn="ctr">
              <a:buNone/>
            </a:pPr>
            <a:r>
              <a:rPr lang="en-US" sz="3000" dirty="0">
                <a:solidFill>
                  <a:srgbClr val="FF0000"/>
                </a:solidFill>
                <a:latin typeface="Comic Sans MS" panose="030F0702030302020204" pitchFamily="66" charset="0"/>
              </a:rPr>
              <a:t>hat</a:t>
            </a:r>
          </a:p>
          <a:p>
            <a:pPr marL="0" indent="0" algn="ctr">
              <a:buNone/>
            </a:pPr>
            <a:endParaRPr lang="en-US" sz="3000" dirty="0">
              <a:solidFill>
                <a:srgbClr val="FF0000"/>
              </a:solidFill>
              <a:latin typeface="Comic Sans MS" panose="030F0702030302020204" pitchFamily="66" charset="0"/>
            </a:endParaRPr>
          </a:p>
          <a:p>
            <a:pPr marL="0" indent="0" algn="ctr">
              <a:buNone/>
            </a:pPr>
            <a:r>
              <a:rPr lang="en-US" sz="3000" dirty="0">
                <a:solidFill>
                  <a:srgbClr val="FF0000"/>
                </a:solidFill>
                <a:latin typeface="Comic Sans MS" panose="030F0702030302020204" pitchFamily="66" charset="0"/>
              </a:rPr>
              <a:t>Amy</a:t>
            </a:r>
          </a:p>
          <a:p>
            <a:pPr algn="ctr"/>
            <a:endParaRPr lang="en-GB" sz="3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248193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983A57-2BFA-4C14-B236-CB6FF7863F28}"/>
              </a:ext>
            </a:extLst>
          </p:cNvPr>
          <p:cNvSpPr>
            <a:spLocks noGrp="1"/>
          </p:cNvSpPr>
          <p:nvPr>
            <p:ph type="title"/>
          </p:nvPr>
        </p:nvSpPr>
        <p:spPr>
          <a:xfrm>
            <a:off x="467544" y="2564904"/>
            <a:ext cx="7886700" cy="1325563"/>
          </a:xfrm>
        </p:spPr>
        <p:txBody>
          <a:bodyPr>
            <a:normAutofit fontScale="90000"/>
          </a:bodyPr>
          <a:lstStyle/>
          <a:p>
            <a:r>
              <a:rPr lang="en-GB" dirty="0">
                <a:solidFill>
                  <a:schemeClr val="accent5">
                    <a:lumMod val="50000"/>
                  </a:schemeClr>
                </a:solidFill>
                <a:latin typeface="Comic Sans MS" panose="030F0702030302020204" pitchFamily="66" charset="0"/>
              </a:rPr>
              <a:t>By the end of Early Years the children will also have been introduced to tricky words.</a:t>
            </a:r>
            <a:br>
              <a:rPr lang="en-GB" dirty="0">
                <a:solidFill>
                  <a:schemeClr val="accent5">
                    <a:lumMod val="50000"/>
                  </a:schemeClr>
                </a:solidFill>
                <a:latin typeface="Comic Sans MS" panose="030F0702030302020204" pitchFamily="66" charset="0"/>
              </a:rPr>
            </a:br>
            <a:br>
              <a:rPr lang="en-GB" dirty="0">
                <a:solidFill>
                  <a:schemeClr val="accent5">
                    <a:lumMod val="50000"/>
                  </a:schemeClr>
                </a:solidFill>
                <a:latin typeface="Comic Sans MS" panose="030F0702030302020204" pitchFamily="66" charset="0"/>
              </a:rPr>
            </a:br>
            <a:r>
              <a:rPr lang="en-GB" dirty="0">
                <a:solidFill>
                  <a:schemeClr val="accent5">
                    <a:lumMod val="50000"/>
                  </a:schemeClr>
                </a:solidFill>
                <a:latin typeface="Comic Sans MS" panose="030F0702030302020204" pitchFamily="66" charset="0"/>
              </a:rPr>
              <a:t>These are words that you cannot segment. </a:t>
            </a:r>
            <a:br>
              <a:rPr lang="en-GB" dirty="0">
                <a:solidFill>
                  <a:schemeClr val="accent5">
                    <a:lumMod val="50000"/>
                  </a:schemeClr>
                </a:solidFill>
                <a:latin typeface="Comic Sans MS" panose="030F0702030302020204" pitchFamily="66" charset="0"/>
              </a:rPr>
            </a:br>
            <a:br>
              <a:rPr lang="en-GB" dirty="0">
                <a:solidFill>
                  <a:schemeClr val="accent5">
                    <a:lumMod val="50000"/>
                  </a:schemeClr>
                </a:solidFill>
                <a:latin typeface="Comic Sans MS" panose="030F0702030302020204" pitchFamily="66" charset="0"/>
              </a:rPr>
            </a:br>
            <a:r>
              <a:rPr lang="en-GB" dirty="0">
                <a:solidFill>
                  <a:schemeClr val="accent5">
                    <a:lumMod val="50000"/>
                  </a:schemeClr>
                </a:solidFill>
                <a:latin typeface="Comic Sans MS" panose="030F0702030302020204" pitchFamily="66" charset="0"/>
              </a:rPr>
              <a:t>We also add some high frequency words (sight words) that can be blended and segmented. </a:t>
            </a:r>
            <a:br>
              <a:rPr lang="en-GB" dirty="0">
                <a:solidFill>
                  <a:schemeClr val="accent5">
                    <a:lumMod val="50000"/>
                  </a:schemeClr>
                </a:solidFill>
                <a:latin typeface="Comic Sans MS" panose="030F0702030302020204" pitchFamily="66" charset="0"/>
              </a:rPr>
            </a:br>
            <a:br>
              <a:rPr lang="en-GB" dirty="0">
                <a:solidFill>
                  <a:schemeClr val="accent5">
                    <a:lumMod val="50000"/>
                  </a:schemeClr>
                </a:solidFill>
                <a:latin typeface="Comic Sans MS" panose="030F0702030302020204" pitchFamily="66" charset="0"/>
              </a:rPr>
            </a:br>
            <a:r>
              <a:rPr lang="en-GB" dirty="0" err="1">
                <a:solidFill>
                  <a:schemeClr val="accent5">
                    <a:lumMod val="50000"/>
                  </a:schemeClr>
                </a:solidFill>
                <a:latin typeface="Comic Sans MS" panose="030F0702030302020204" pitchFamily="66" charset="0"/>
              </a:rPr>
              <a:t>Eg.</a:t>
            </a:r>
            <a:r>
              <a:rPr lang="en-GB" dirty="0">
                <a:solidFill>
                  <a:schemeClr val="accent5">
                    <a:lumMod val="50000"/>
                  </a:schemeClr>
                </a:solidFill>
                <a:latin typeface="Comic Sans MS" panose="030F0702030302020204" pitchFamily="66" charset="0"/>
              </a:rPr>
              <a:t> and </a:t>
            </a:r>
            <a:br>
              <a:rPr lang="en-GB" dirty="0">
                <a:solidFill>
                  <a:schemeClr val="accent5">
                    <a:lumMod val="50000"/>
                  </a:schemeClr>
                </a:solidFill>
                <a:latin typeface="Comic Sans MS" panose="030F0702030302020204" pitchFamily="66" charset="0"/>
              </a:rPr>
            </a:br>
            <a:endParaRPr lang="en-GB" dirty="0">
              <a:solidFill>
                <a:schemeClr val="accent5">
                  <a:lumMod val="50000"/>
                </a:schemeClr>
              </a:solidFill>
              <a:latin typeface="Comic Sans MS" panose="030F0702030302020204" pitchFamily="66" charset="0"/>
            </a:endParaRPr>
          </a:p>
        </p:txBody>
      </p:sp>
      <p:sp>
        <p:nvSpPr>
          <p:cNvPr id="3" name="TextBox 2">
            <a:extLst>
              <a:ext uri="{FF2B5EF4-FFF2-40B4-BE49-F238E27FC236}">
                <a16:creationId xmlns:a16="http://schemas.microsoft.com/office/drawing/2014/main" id="{A54D5217-DFF9-4683-A040-EC5C202CECB3}"/>
              </a:ext>
            </a:extLst>
          </p:cNvPr>
          <p:cNvSpPr txBox="1"/>
          <p:nvPr/>
        </p:nvSpPr>
        <p:spPr>
          <a:xfrm>
            <a:off x="2843808" y="260648"/>
            <a:ext cx="3240360" cy="646331"/>
          </a:xfrm>
          <a:prstGeom prst="rect">
            <a:avLst/>
          </a:prstGeom>
          <a:noFill/>
        </p:spPr>
        <p:txBody>
          <a:bodyPr wrap="square" rtlCol="0">
            <a:spAutoFit/>
          </a:bodyPr>
          <a:lstStyle/>
          <a:p>
            <a:r>
              <a:rPr lang="en-US" sz="3600" dirty="0">
                <a:solidFill>
                  <a:srgbClr val="FF0000"/>
                </a:solidFill>
                <a:latin typeface="Comic Sans MS" panose="030F0702030302020204" pitchFamily="66" charset="0"/>
              </a:rPr>
              <a:t>Tricky Words</a:t>
            </a:r>
            <a:endParaRPr lang="en-GB" sz="36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28660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F277-6C4F-4605-B158-E2244F063CE3}"/>
              </a:ext>
            </a:extLst>
          </p:cNvPr>
          <p:cNvSpPr>
            <a:spLocks noGrp="1"/>
          </p:cNvSpPr>
          <p:nvPr>
            <p:ph type="title" idx="4294967295"/>
          </p:nvPr>
        </p:nvSpPr>
        <p:spPr>
          <a:xfrm>
            <a:off x="1311003" y="528148"/>
            <a:ext cx="7886700" cy="994172"/>
          </a:xfrm>
        </p:spPr>
        <p:txBody>
          <a:bodyPr/>
          <a:lstStyle/>
          <a:p>
            <a:r>
              <a:rPr lang="en-GB" dirty="0">
                <a:solidFill>
                  <a:srgbClr val="00B050"/>
                </a:solidFill>
                <a:latin typeface="Comic Sans MS" panose="030F0702030302020204" pitchFamily="66" charset="0"/>
              </a:rPr>
              <a:t>Can we find it ?</a:t>
            </a:r>
          </a:p>
        </p:txBody>
      </p:sp>
      <p:sp>
        <p:nvSpPr>
          <p:cNvPr id="7" name="TextBox 6">
            <a:extLst>
              <a:ext uri="{FF2B5EF4-FFF2-40B4-BE49-F238E27FC236}">
                <a16:creationId xmlns:a16="http://schemas.microsoft.com/office/drawing/2014/main" id="{42258009-646B-4121-AF2D-B03D8DC77235}"/>
              </a:ext>
            </a:extLst>
          </p:cNvPr>
          <p:cNvSpPr txBox="1"/>
          <p:nvPr/>
        </p:nvSpPr>
        <p:spPr>
          <a:xfrm>
            <a:off x="4572000" y="2620704"/>
            <a:ext cx="1033670" cy="461665"/>
          </a:xfrm>
          <a:prstGeom prst="rect">
            <a:avLst/>
          </a:prstGeom>
          <a:noFill/>
        </p:spPr>
        <p:txBody>
          <a:bodyPr wrap="square" rtlCol="0">
            <a:spAutoFit/>
          </a:bodyPr>
          <a:lstStyle/>
          <a:p>
            <a:pPr defTabSz="685800"/>
            <a:r>
              <a:rPr lang="en-GB" sz="2400" dirty="0">
                <a:solidFill>
                  <a:srgbClr val="ED7D31">
                    <a:lumMod val="50000"/>
                  </a:srgbClr>
                </a:solidFill>
                <a:latin typeface="Comic Sans MS" panose="030F0702030302020204" pitchFamily="66" charset="0"/>
              </a:rPr>
              <a:t>go</a:t>
            </a:r>
          </a:p>
        </p:txBody>
      </p:sp>
      <p:sp>
        <p:nvSpPr>
          <p:cNvPr id="8" name="TextBox 7">
            <a:extLst>
              <a:ext uri="{FF2B5EF4-FFF2-40B4-BE49-F238E27FC236}">
                <a16:creationId xmlns:a16="http://schemas.microsoft.com/office/drawing/2014/main" id="{B6598CF9-763E-44B6-AAD8-FB0850A2BDE4}"/>
              </a:ext>
            </a:extLst>
          </p:cNvPr>
          <p:cNvSpPr txBox="1"/>
          <p:nvPr/>
        </p:nvSpPr>
        <p:spPr>
          <a:xfrm>
            <a:off x="2929932" y="2512450"/>
            <a:ext cx="1162879" cy="507831"/>
          </a:xfrm>
          <a:prstGeom prst="rect">
            <a:avLst/>
          </a:prstGeom>
          <a:noFill/>
        </p:spPr>
        <p:txBody>
          <a:bodyPr wrap="square" rtlCol="0">
            <a:spAutoFit/>
          </a:bodyPr>
          <a:lstStyle/>
          <a:p>
            <a:pPr defTabSz="685800"/>
            <a:r>
              <a:rPr lang="en-GB" sz="2700" dirty="0">
                <a:solidFill>
                  <a:srgbClr val="00B050"/>
                </a:solidFill>
                <a:latin typeface="Calibri" panose="020F0502020204030204"/>
              </a:rPr>
              <a:t>the</a:t>
            </a:r>
          </a:p>
        </p:txBody>
      </p:sp>
      <p:sp>
        <p:nvSpPr>
          <p:cNvPr id="9" name="TextBox 8">
            <a:extLst>
              <a:ext uri="{FF2B5EF4-FFF2-40B4-BE49-F238E27FC236}">
                <a16:creationId xmlns:a16="http://schemas.microsoft.com/office/drawing/2014/main" id="{85972507-556D-4D94-9920-F2DA9A20C107}"/>
              </a:ext>
            </a:extLst>
          </p:cNvPr>
          <p:cNvSpPr txBox="1"/>
          <p:nvPr/>
        </p:nvSpPr>
        <p:spPr>
          <a:xfrm>
            <a:off x="4909930" y="3405454"/>
            <a:ext cx="1033670" cy="507831"/>
          </a:xfrm>
          <a:prstGeom prst="rect">
            <a:avLst/>
          </a:prstGeom>
          <a:noFill/>
        </p:spPr>
        <p:txBody>
          <a:bodyPr wrap="square" rtlCol="0">
            <a:spAutoFit/>
          </a:bodyPr>
          <a:lstStyle/>
          <a:p>
            <a:pPr defTabSz="685800"/>
            <a:r>
              <a:rPr lang="en-GB" sz="2700" dirty="0">
                <a:solidFill>
                  <a:srgbClr val="0070C0"/>
                </a:solidFill>
                <a:latin typeface="Calibri" panose="020F0502020204030204"/>
              </a:rPr>
              <a:t>to</a:t>
            </a:r>
          </a:p>
        </p:txBody>
      </p:sp>
      <p:sp>
        <p:nvSpPr>
          <p:cNvPr id="13" name="TextBox 12">
            <a:extLst>
              <a:ext uri="{FF2B5EF4-FFF2-40B4-BE49-F238E27FC236}">
                <a16:creationId xmlns:a16="http://schemas.microsoft.com/office/drawing/2014/main" id="{F6559A2A-91A7-4F2B-A587-C6DD028E2145}"/>
              </a:ext>
            </a:extLst>
          </p:cNvPr>
          <p:cNvSpPr txBox="1"/>
          <p:nvPr/>
        </p:nvSpPr>
        <p:spPr>
          <a:xfrm>
            <a:off x="6243886" y="3827311"/>
            <a:ext cx="1033670" cy="507831"/>
          </a:xfrm>
          <a:prstGeom prst="rect">
            <a:avLst/>
          </a:prstGeom>
          <a:noFill/>
        </p:spPr>
        <p:txBody>
          <a:bodyPr wrap="square" rtlCol="0">
            <a:spAutoFit/>
          </a:bodyPr>
          <a:lstStyle/>
          <a:p>
            <a:pPr defTabSz="685800"/>
            <a:r>
              <a:rPr lang="en-GB" sz="2700" dirty="0">
                <a:solidFill>
                  <a:srgbClr val="FF3399"/>
                </a:solidFill>
                <a:latin typeface="Calibri" panose="020F0502020204030204"/>
              </a:rPr>
              <a:t>the</a:t>
            </a:r>
          </a:p>
        </p:txBody>
      </p:sp>
      <p:sp>
        <p:nvSpPr>
          <p:cNvPr id="14" name="TextBox 13">
            <a:extLst>
              <a:ext uri="{FF2B5EF4-FFF2-40B4-BE49-F238E27FC236}">
                <a16:creationId xmlns:a16="http://schemas.microsoft.com/office/drawing/2014/main" id="{3CD9F2C7-FDA8-40B3-BAA7-24C0CD4C8D98}"/>
              </a:ext>
            </a:extLst>
          </p:cNvPr>
          <p:cNvSpPr txBox="1"/>
          <p:nvPr/>
        </p:nvSpPr>
        <p:spPr>
          <a:xfrm>
            <a:off x="3975653" y="4783207"/>
            <a:ext cx="1123121" cy="461665"/>
          </a:xfrm>
          <a:prstGeom prst="rect">
            <a:avLst/>
          </a:prstGeom>
          <a:noFill/>
        </p:spPr>
        <p:txBody>
          <a:bodyPr wrap="square" rtlCol="0">
            <a:spAutoFit/>
          </a:bodyPr>
          <a:lstStyle/>
          <a:p>
            <a:pPr defTabSz="685800"/>
            <a:r>
              <a:rPr lang="en-GB" sz="2400" dirty="0">
                <a:solidFill>
                  <a:srgbClr val="70AD47">
                    <a:lumMod val="50000"/>
                  </a:srgbClr>
                </a:solidFill>
                <a:latin typeface="Calibri" panose="020F0502020204030204"/>
              </a:rPr>
              <a:t>the</a:t>
            </a:r>
          </a:p>
        </p:txBody>
      </p:sp>
      <p:pic>
        <p:nvPicPr>
          <p:cNvPr id="16" name="Picture 15">
            <a:extLst>
              <a:ext uri="{FF2B5EF4-FFF2-40B4-BE49-F238E27FC236}">
                <a16:creationId xmlns:a16="http://schemas.microsoft.com/office/drawing/2014/main" id="{D51E398A-C8B7-410C-90D5-CF0B7D3465C2}"/>
              </a:ext>
            </a:extLst>
          </p:cNvPr>
          <p:cNvPicPr>
            <a:picLocks noChangeAspect="1"/>
          </p:cNvPicPr>
          <p:nvPr/>
        </p:nvPicPr>
        <p:blipFill>
          <a:blip r:embed="rId3"/>
          <a:stretch>
            <a:fillRect/>
          </a:stretch>
        </p:blipFill>
        <p:spPr>
          <a:xfrm>
            <a:off x="251520" y="4941093"/>
            <a:ext cx="1643063" cy="1571625"/>
          </a:xfrm>
          <a:prstGeom prst="rect">
            <a:avLst/>
          </a:prstGeom>
        </p:spPr>
      </p:pic>
      <p:sp>
        <p:nvSpPr>
          <p:cNvPr id="3" name="TextBox 2"/>
          <p:cNvSpPr txBox="1"/>
          <p:nvPr/>
        </p:nvSpPr>
        <p:spPr>
          <a:xfrm>
            <a:off x="5254353" y="4598542"/>
            <a:ext cx="1123121" cy="461665"/>
          </a:xfrm>
          <a:prstGeom prst="rect">
            <a:avLst/>
          </a:prstGeom>
          <a:noFill/>
        </p:spPr>
        <p:txBody>
          <a:bodyPr wrap="square" rtlCol="0">
            <a:spAutoFit/>
          </a:bodyPr>
          <a:lstStyle/>
          <a:p>
            <a:pPr defTabSz="685800"/>
            <a:r>
              <a:rPr lang="en-GB" sz="2400" dirty="0">
                <a:solidFill>
                  <a:srgbClr val="FFFF00"/>
                </a:solidFill>
                <a:latin typeface="Comic Sans MS" panose="030F0702030302020204" pitchFamily="66" charset="0"/>
              </a:rPr>
              <a:t>into</a:t>
            </a:r>
          </a:p>
        </p:txBody>
      </p:sp>
      <p:sp>
        <p:nvSpPr>
          <p:cNvPr id="5" name="TextBox 4"/>
          <p:cNvSpPr txBox="1"/>
          <p:nvPr/>
        </p:nvSpPr>
        <p:spPr>
          <a:xfrm>
            <a:off x="6460435" y="2558616"/>
            <a:ext cx="1033670" cy="553998"/>
          </a:xfrm>
          <a:prstGeom prst="rect">
            <a:avLst/>
          </a:prstGeom>
          <a:noFill/>
        </p:spPr>
        <p:txBody>
          <a:bodyPr wrap="square" rtlCol="0">
            <a:spAutoFit/>
          </a:bodyPr>
          <a:lstStyle/>
          <a:p>
            <a:pPr defTabSz="685800"/>
            <a:r>
              <a:rPr lang="en-GB" sz="3000" dirty="0">
                <a:solidFill>
                  <a:srgbClr val="70AD47">
                    <a:lumMod val="50000"/>
                  </a:srgbClr>
                </a:solidFill>
                <a:latin typeface="Calibri" panose="020F0502020204030204" pitchFamily="34" charset="0"/>
                <a:cs typeface="Calibri" panose="020F0502020204030204" pitchFamily="34" charset="0"/>
              </a:rPr>
              <a:t>into</a:t>
            </a:r>
          </a:p>
        </p:txBody>
      </p:sp>
      <p:sp>
        <p:nvSpPr>
          <p:cNvPr id="11" name="TextBox 10"/>
          <p:cNvSpPr txBox="1"/>
          <p:nvPr/>
        </p:nvSpPr>
        <p:spPr>
          <a:xfrm>
            <a:off x="3250257" y="3691985"/>
            <a:ext cx="842554" cy="461665"/>
          </a:xfrm>
          <a:prstGeom prst="rect">
            <a:avLst/>
          </a:prstGeom>
          <a:noFill/>
        </p:spPr>
        <p:txBody>
          <a:bodyPr wrap="square" rtlCol="0">
            <a:spAutoFit/>
          </a:bodyPr>
          <a:lstStyle/>
          <a:p>
            <a:pPr defTabSz="685800"/>
            <a:r>
              <a:rPr lang="en-GB" sz="2400" dirty="0">
                <a:solidFill>
                  <a:srgbClr val="E7E6E6">
                    <a:lumMod val="10000"/>
                  </a:srgbClr>
                </a:solidFill>
                <a:latin typeface="Calibri" panose="020F0502020204030204"/>
              </a:rPr>
              <a:t>no</a:t>
            </a:r>
          </a:p>
        </p:txBody>
      </p:sp>
      <p:sp>
        <p:nvSpPr>
          <p:cNvPr id="17" name="TextBox 16">
            <a:extLst>
              <a:ext uri="{FF2B5EF4-FFF2-40B4-BE49-F238E27FC236}">
                <a16:creationId xmlns:a16="http://schemas.microsoft.com/office/drawing/2014/main" id="{0D88B450-8D14-42ED-9D59-CC3FA79080E3}"/>
              </a:ext>
            </a:extLst>
          </p:cNvPr>
          <p:cNvSpPr txBox="1"/>
          <p:nvPr/>
        </p:nvSpPr>
        <p:spPr>
          <a:xfrm>
            <a:off x="5943600" y="1628775"/>
            <a:ext cx="1033670" cy="600164"/>
          </a:xfrm>
          <a:prstGeom prst="rect">
            <a:avLst/>
          </a:prstGeom>
          <a:noFill/>
        </p:spPr>
        <p:txBody>
          <a:bodyPr wrap="square" rtlCol="0">
            <a:spAutoFit/>
          </a:bodyPr>
          <a:lstStyle/>
          <a:p>
            <a:pPr defTabSz="685800"/>
            <a:r>
              <a:rPr lang="en-US" sz="3300" dirty="0">
                <a:solidFill>
                  <a:srgbClr val="7030A0"/>
                </a:solidFill>
                <a:latin typeface="Comic Sans MS" panose="030F0702030302020204" pitchFamily="66" charset="0"/>
              </a:rPr>
              <a:t>and</a:t>
            </a:r>
            <a:endParaRPr lang="en-GB" sz="3300" dirty="0">
              <a:solidFill>
                <a:srgbClr val="7030A0"/>
              </a:solidFill>
              <a:latin typeface="Comic Sans MS" panose="030F0702030302020204" pitchFamily="66" charset="0"/>
            </a:endParaRPr>
          </a:p>
        </p:txBody>
      </p:sp>
      <p:sp>
        <p:nvSpPr>
          <p:cNvPr id="19" name="TextBox 18">
            <a:extLst>
              <a:ext uri="{FF2B5EF4-FFF2-40B4-BE49-F238E27FC236}">
                <a16:creationId xmlns:a16="http://schemas.microsoft.com/office/drawing/2014/main" id="{039FF799-2CCF-4EAF-8749-BAB3F755A79E}"/>
              </a:ext>
            </a:extLst>
          </p:cNvPr>
          <p:cNvSpPr txBox="1"/>
          <p:nvPr/>
        </p:nvSpPr>
        <p:spPr>
          <a:xfrm>
            <a:off x="6549390" y="5323522"/>
            <a:ext cx="2185988" cy="707886"/>
          </a:xfrm>
          <a:prstGeom prst="rect">
            <a:avLst/>
          </a:prstGeom>
          <a:noFill/>
        </p:spPr>
        <p:txBody>
          <a:bodyPr wrap="square" rtlCol="0">
            <a:spAutoFit/>
          </a:bodyPr>
          <a:lstStyle/>
          <a:p>
            <a:pPr defTabSz="685800"/>
            <a:r>
              <a:rPr lang="en-GB" sz="4000" dirty="0">
                <a:solidFill>
                  <a:schemeClr val="accent5">
                    <a:lumMod val="50000"/>
                  </a:schemeClr>
                </a:solidFill>
                <a:latin typeface="Calibri" panose="020F0502020204030204"/>
              </a:rPr>
              <a:t>Phase 2 </a:t>
            </a:r>
          </a:p>
        </p:txBody>
      </p:sp>
    </p:spTree>
    <p:extLst>
      <p:ext uri="{BB962C8B-B14F-4D97-AF65-F5344CB8AC3E}">
        <p14:creationId xmlns:p14="http://schemas.microsoft.com/office/powerpoint/2010/main" val="3128539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902</TotalTime>
  <Words>1208</Words>
  <Application>Microsoft Office PowerPoint</Application>
  <PresentationFormat>On-screen Show (4:3)</PresentationFormat>
  <Paragraphs>190</Paragraphs>
  <Slides>35</Slides>
  <Notes>35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Arial</vt:lpstr>
      <vt:lpstr>Calibri</vt:lpstr>
      <vt:lpstr>Calibri Light</vt:lpstr>
      <vt:lpstr>Comic Sans MS</vt:lpstr>
      <vt:lpstr>Verdana</vt:lpstr>
      <vt:lpstr>Office Theme</vt:lpstr>
      <vt:lpstr>1_Office Theme</vt:lpstr>
      <vt:lpstr>2_Office Theme</vt:lpstr>
      <vt:lpstr>Welcome    </vt:lpstr>
      <vt:lpstr>Welcome  It is wonderful to see so many of you here today.</vt:lpstr>
      <vt:lpstr>Welcome    </vt:lpstr>
      <vt:lpstr>PowerPoint Presentation</vt:lpstr>
      <vt:lpstr>PowerPoint Presentation</vt:lpstr>
      <vt:lpstr>PowerPoint Presentation</vt:lpstr>
      <vt:lpstr>a</vt:lpstr>
      <vt:lpstr>By the end of Early Years the children will also have been introduced to tricky words.  These are words that you cannot segment.   We also add some high frequency words (sight words) that can be blended and segmented.   Eg. and  </vt:lpstr>
      <vt:lpstr>Can we find 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phonics look in our environment?</vt:lpstr>
      <vt:lpstr>PowerPoint Presentation</vt:lpstr>
      <vt:lpstr>PowerPoint Presentation</vt:lpstr>
      <vt:lpstr>How reading is taught in Early Years: </vt:lpstr>
      <vt:lpstr>What does Reading look like in Reception?</vt:lpstr>
      <vt:lpstr> </vt:lpstr>
      <vt:lpstr>How you can help your child: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Wilfrid’s CE Primary School KS1 Reading/Phonics Meeting Thursday 18 October 9am</dc:title>
  <dc:creator>Kelland, Sarah</dc:creator>
  <cp:lastModifiedBy>Vicki Strange</cp:lastModifiedBy>
  <cp:revision>87</cp:revision>
  <cp:lastPrinted>2021-11-22T17:52:30Z</cp:lastPrinted>
  <dcterms:created xsi:type="dcterms:W3CDTF">2018-10-01T13:23:29Z</dcterms:created>
  <dcterms:modified xsi:type="dcterms:W3CDTF">2021-11-23T10:02:42Z</dcterms:modified>
</cp:coreProperties>
</file>