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0" r:id="rId7"/>
    <p:sldId id="262" r:id="rId8"/>
    <p:sldId id="264" r:id="rId9"/>
    <p:sldId id="263"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A921"/>
    <a:srgbClr val="7146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5842" autoAdjust="0"/>
  </p:normalViewPr>
  <p:slideViewPr>
    <p:cSldViewPr snapToGrid="0">
      <p:cViewPr varScale="1">
        <p:scale>
          <a:sx n="114" d="100"/>
          <a:sy n="114" d="100"/>
        </p:scale>
        <p:origin x="36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5/22/2020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58258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5/22/2020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71681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5/22/2020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37971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5/22/2020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4196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5/22/2020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58594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5/22/2020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83281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5/22/2020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5128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5/22/2020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33865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40799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5/22/2020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88431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5/22/2020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79073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5/22/2020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43769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457200" rtl="0" eaLnBrk="1" latinLnBrk="0" hangingPunct="1">
        <a:lnSpc>
          <a:spcPct val="100000"/>
        </a:lnSpc>
        <a:spcBef>
          <a:spcPct val="0"/>
        </a:spcBef>
        <a:buNone/>
        <a:defRPr sz="26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fr.wikipedia.org/wiki/24_Heures_du_Mans_2000"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flickr.com/photos/mightyohm/2648853050" TargetMode="External"/><Relationship Id="rId7" Type="http://schemas.openxmlformats.org/officeDocument/2006/relationships/hyperlink" Target="https://www.flickr.com/photos/kurt-b/36750078170" TargetMode="External"/><Relationship Id="rId12" Type="http://schemas.openxmlformats.org/officeDocument/2006/relationships/hyperlink" Target="https://fr.wikipedia.org/wiki/24_Heures_du_Mans_2000" TargetMode="External"/><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6.jpeg"/><Relationship Id="rId5" Type="http://schemas.openxmlformats.org/officeDocument/2006/relationships/hyperlink" Target="http://ch00ftech.com/2016/11/20/lorentz-forces-and-losing-the-pinewood-derby/" TargetMode="External"/><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hyperlink" Target="https://softwarerecs.stackexchange.com/questions/468/linux-network-monitor-with-web-interfac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photo.stackexchange.com/questions/50160/steel-wool-photography-how-to-obtain-lots-of-sparks" TargetMode="External"/><Relationship Id="rId7" Type="http://schemas.openxmlformats.org/officeDocument/2006/relationships/hyperlink" Target="https://bus206.pressbooks.com/chapter/chapter-2-information-systems-hardware/" TargetMode="Externa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hyperlink" Target="https://en.wikipedia.org/wiki/List_of_Porsche_engines" TargetMode="Externa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List_of_Porsche_engines"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flickr.com/photos/mightyohm/2648853050"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photo.stackexchange.com/questions/50160/steel-wool-photography-how-to-obtain-lots-of-sparks"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ch00ftech.com/2016/11/20/lorentz-forces-and-losing-the-pinewood-derby/"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bus206.pressbooks.com/chapter/chapter-2-information-systems-hardware/"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kurt-b/36750078170"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softwarerecs.stackexchange.com/questions/468/linux-network-monitor-with-web-interface"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F89CA1-E991-43AB-8205-DF86C3A974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443"/>
          <a:stretch/>
        </p:blipFill>
        <p:spPr>
          <a:xfrm>
            <a:off x="-3047" y="10"/>
            <a:ext cx="12191999" cy="6857990"/>
          </a:xfrm>
          <a:prstGeom prst="rect">
            <a:avLst/>
          </a:prstGeom>
        </p:spPr>
      </p:pic>
      <p:sp>
        <p:nvSpPr>
          <p:cNvPr id="9" name="Rectangle 8">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3A4EA0-A448-48C9-99E6-F541979F0C6C}"/>
              </a:ext>
            </a:extLst>
          </p:cNvPr>
          <p:cNvSpPr>
            <a:spLocks noGrp="1"/>
          </p:cNvSpPr>
          <p:nvPr>
            <p:ph type="ctrTitle"/>
          </p:nvPr>
        </p:nvSpPr>
        <p:spPr>
          <a:xfrm>
            <a:off x="321734" y="352338"/>
            <a:ext cx="11548532" cy="4198700"/>
          </a:xfrm>
        </p:spPr>
        <p:txBody>
          <a:bodyPr anchor="t">
            <a:normAutofit/>
          </a:bodyPr>
          <a:lstStyle/>
          <a:p>
            <a:r>
              <a:rPr lang="en-GB" sz="11500" dirty="0">
                <a:solidFill>
                  <a:schemeClr val="bg1"/>
                </a:solidFill>
              </a:rPr>
              <a:t> wild about science</a:t>
            </a:r>
          </a:p>
        </p:txBody>
      </p:sp>
      <p:sp>
        <p:nvSpPr>
          <p:cNvPr id="11" name="Rectangle 10">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7B75257-483E-4438-A71B-D101E1A81A6E}"/>
              </a:ext>
            </a:extLst>
          </p:cNvPr>
          <p:cNvSpPr>
            <a:spLocks noGrp="1"/>
          </p:cNvSpPr>
          <p:nvPr>
            <p:ph type="subTitle" idx="1"/>
          </p:nvPr>
        </p:nvSpPr>
        <p:spPr>
          <a:xfrm>
            <a:off x="321733" y="4718033"/>
            <a:ext cx="10634738" cy="1175039"/>
          </a:xfrm>
        </p:spPr>
        <p:txBody>
          <a:bodyPr anchor="b">
            <a:normAutofit/>
          </a:bodyPr>
          <a:lstStyle/>
          <a:p>
            <a:r>
              <a:rPr lang="en-GB" sz="1800" dirty="0">
                <a:solidFill>
                  <a:schemeClr val="bg1"/>
                </a:solidFill>
              </a:rPr>
              <a:t>By Noah Whitley</a:t>
            </a:r>
          </a:p>
        </p:txBody>
      </p:sp>
    </p:spTree>
    <p:extLst>
      <p:ext uri="{BB962C8B-B14F-4D97-AF65-F5344CB8AC3E}">
        <p14:creationId xmlns:p14="http://schemas.microsoft.com/office/powerpoint/2010/main" val="34111587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E99F6-A4BA-4483-8CD7-FA416DEAAB98}"/>
              </a:ext>
            </a:extLst>
          </p:cNvPr>
          <p:cNvSpPr>
            <a:spLocks noGrp="1"/>
          </p:cNvSpPr>
          <p:nvPr>
            <p:ph type="title"/>
          </p:nvPr>
        </p:nvSpPr>
        <p:spPr/>
        <p:txBody>
          <a:bodyPr/>
          <a:lstStyle/>
          <a:p>
            <a:endParaRPr lang="en-GB"/>
          </a:p>
        </p:txBody>
      </p:sp>
      <p:pic>
        <p:nvPicPr>
          <p:cNvPr id="5" name="Content Placeholder 4" descr="A picture containing indoor, red, sitting, table&#10;&#10;Description automatically generated">
            <a:extLst>
              <a:ext uri="{FF2B5EF4-FFF2-40B4-BE49-F238E27FC236}">
                <a16:creationId xmlns:a16="http://schemas.microsoft.com/office/drawing/2014/main" id="{10721CB2-48CC-43DE-B041-86CFF495F66F}"/>
              </a:ext>
            </a:extLst>
          </p:cNvPr>
          <p:cNvPicPr>
            <a:picLocks noGrp="1" noChangeAspect="1"/>
          </p:cNvPicPr>
          <p:nvPr>
            <p:ph idx="1"/>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1"/>
            <a:ext cx="12192000" cy="6858001"/>
          </a:xfrm>
        </p:spPr>
      </p:pic>
      <p:sp>
        <p:nvSpPr>
          <p:cNvPr id="7" name="TextBox 6">
            <a:extLst>
              <a:ext uri="{FF2B5EF4-FFF2-40B4-BE49-F238E27FC236}">
                <a16:creationId xmlns:a16="http://schemas.microsoft.com/office/drawing/2014/main" id="{6FB77302-5716-400E-B80F-5C1DBFB13E86}"/>
              </a:ext>
            </a:extLst>
          </p:cNvPr>
          <p:cNvSpPr txBox="1"/>
          <p:nvPr/>
        </p:nvSpPr>
        <p:spPr>
          <a:xfrm>
            <a:off x="477078" y="540689"/>
            <a:ext cx="11481684" cy="1000274"/>
          </a:xfrm>
          <a:prstGeom prst="rect">
            <a:avLst/>
          </a:prstGeom>
          <a:noFill/>
        </p:spPr>
        <p:txBody>
          <a:bodyPr wrap="square" rtlCol="0">
            <a:spAutoFit/>
          </a:bodyPr>
          <a:lstStyle/>
          <a:p>
            <a:r>
              <a:rPr lang="en-GB" sz="5900" b="1" u="sng" dirty="0">
                <a:solidFill>
                  <a:srgbClr val="DFA921"/>
                </a:solidFill>
              </a:rPr>
              <a:t>What's it made of</a:t>
            </a:r>
          </a:p>
        </p:txBody>
      </p:sp>
      <p:sp>
        <p:nvSpPr>
          <p:cNvPr id="14" name="TextBox 13">
            <a:extLst>
              <a:ext uri="{FF2B5EF4-FFF2-40B4-BE49-F238E27FC236}">
                <a16:creationId xmlns:a16="http://schemas.microsoft.com/office/drawing/2014/main" id="{0E353A8A-42ED-426D-88C0-114D3BFF38CF}"/>
              </a:ext>
            </a:extLst>
          </p:cNvPr>
          <p:cNvSpPr txBox="1"/>
          <p:nvPr/>
        </p:nvSpPr>
        <p:spPr>
          <a:xfrm>
            <a:off x="859963" y="1347916"/>
            <a:ext cx="10472074" cy="5632311"/>
          </a:xfrm>
          <a:prstGeom prst="rect">
            <a:avLst/>
          </a:prstGeom>
          <a:noFill/>
        </p:spPr>
        <p:txBody>
          <a:bodyPr wrap="square" rtlCol="0">
            <a:spAutoFit/>
          </a:bodyPr>
          <a:lstStyle>
            <a:defPPr>
              <a:defRPr lang="en-US"/>
            </a:defPPr>
            <a:lvl1pPr>
              <a:defRPr sz="4000"/>
            </a:lvl1pPr>
          </a:lstStyle>
          <a:p>
            <a:r>
              <a:rPr lang="en-GB" b="1" dirty="0">
                <a:solidFill>
                  <a:srgbClr val="DFA921"/>
                </a:solidFill>
              </a:rPr>
              <a:t>you wouldn’t make a bridge out of straw or a cup out of bubblewrap.  </a:t>
            </a:r>
            <a:r>
              <a:rPr lang="en-GB" dirty="0">
                <a:solidFill>
                  <a:srgbClr val="DFA921"/>
                </a:solidFill>
              </a:rPr>
              <a:t>Choosing the right substance for the job is important.  All the substances in the world can be divided into several groups.  For example, metals such as iron, silver and gold are strong hard and shiny, and conduct heat and electricity well they are used to make things that have to be strong and long lasting.   </a:t>
            </a:r>
          </a:p>
        </p:txBody>
      </p:sp>
    </p:spTree>
    <p:extLst>
      <p:ext uri="{BB962C8B-B14F-4D97-AF65-F5344CB8AC3E}">
        <p14:creationId xmlns:p14="http://schemas.microsoft.com/office/powerpoint/2010/main" val="17444096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laser, scene, light, sitting&#10;&#10;Description automatically generated">
            <a:extLst>
              <a:ext uri="{FF2B5EF4-FFF2-40B4-BE49-F238E27FC236}">
                <a16:creationId xmlns:a16="http://schemas.microsoft.com/office/drawing/2014/main" id="{F8D93BAC-7C53-49DD-BCE0-A256799EA04C}"/>
              </a:ext>
            </a:extLst>
          </p:cNvPr>
          <p:cNvPicPr>
            <a:picLocks noChangeAspect="1"/>
          </p:cNvPicPr>
          <p:nvPr/>
        </p:nvPicPr>
        <p:blipFill rotWithShape="1">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7967351" y="-1"/>
            <a:ext cx="4224651"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9" name="Content Placeholder 4" descr="A picture containing table, sitting, black, computer&#10;&#10;Description automatically generated">
            <a:extLst>
              <a:ext uri="{FF2B5EF4-FFF2-40B4-BE49-F238E27FC236}">
                <a16:creationId xmlns:a16="http://schemas.microsoft.com/office/drawing/2014/main" id="{CC4049C7-3C96-48B4-AF6A-6417510050AE}"/>
              </a:ext>
            </a:extLst>
          </p:cNvPr>
          <p:cNvPicPr>
            <a:picLocks noChangeAspect="1"/>
          </p:cNvPicPr>
          <p:nvPr/>
        </p:nvPicPr>
        <p:blipFill rotWithShape="1">
          <a:blip r:embed="rId4">
            <a:extLst>
              <a:ext uri="{28A0092B-C50C-407E-A947-70E740481C1C}">
                <a14:useLocalDpi xmlns:a14="http://schemas.microsoft.com/office/drawing/2010/main"/>
              </a:ext>
              <a:ext uri="{837473B0-CC2E-450A-ABE3-18F120FF3D39}">
                <a1611:picAttrSrcUrl xmlns:a1611="http://schemas.microsoft.com/office/drawing/2016/11/main" r:id="rId5"/>
              </a:ext>
            </a:extLst>
          </a:blip>
          <a:srcRect r="-2"/>
          <a:stretch/>
        </p:blipFill>
        <p:spPr>
          <a:xfrm>
            <a:off x="4493434" y="243"/>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11" name="Content Placeholder 19" descr="A view of a city at night&#10;&#10;Description automatically generated">
            <a:extLst>
              <a:ext uri="{FF2B5EF4-FFF2-40B4-BE49-F238E27FC236}">
                <a16:creationId xmlns:a16="http://schemas.microsoft.com/office/drawing/2014/main" id="{5C6E3D77-7A51-4EE6-8DEE-2BB091BEEADF}"/>
              </a:ext>
            </a:extLst>
          </p:cNvPr>
          <p:cNvPicPr>
            <a:picLocks noChangeAspect="1"/>
          </p:cNvPicPr>
          <p:nvPr/>
        </p:nvPicPr>
        <p:blipFill rotWithShape="1">
          <a:blip r:embed="rId6">
            <a:extLst>
              <a:ext uri="{28A0092B-C50C-407E-A947-70E740481C1C}">
                <a14:useLocalDpi xmlns:a14="http://schemas.microsoft.com/office/drawing/2010/main"/>
              </a:ext>
              <a:ext uri="{837473B0-CC2E-450A-ABE3-18F120FF3D39}">
                <a1611:picAttrSrcUrl xmlns:a1611="http://schemas.microsoft.com/office/drawing/2016/11/main" r:id="rId7"/>
              </a:ext>
            </a:extLst>
          </a:blip>
          <a:srcRect b="-1"/>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5" name="Content Placeholder 4" descr="A picture containing building, sitting, row, clock&#10;&#10;Description automatically generated">
            <a:extLst>
              <a:ext uri="{FF2B5EF4-FFF2-40B4-BE49-F238E27FC236}">
                <a16:creationId xmlns:a16="http://schemas.microsoft.com/office/drawing/2014/main" id="{25333595-6897-4669-BF3D-A8BF7DA53E55}"/>
              </a:ext>
            </a:extLst>
          </p:cNvPr>
          <p:cNvPicPr>
            <a:picLocks noChangeAspect="1"/>
          </p:cNvPicPr>
          <p:nvPr/>
        </p:nvPicPr>
        <p:blipFill rotWithShape="1">
          <a:blip r:embed="rId8">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2" name="Picture 1">
            <a:extLst>
              <a:ext uri="{FF2B5EF4-FFF2-40B4-BE49-F238E27FC236}">
                <a16:creationId xmlns:a16="http://schemas.microsoft.com/office/drawing/2014/main" id="{94D12907-11BC-42B5-B830-91526C944366}"/>
              </a:ext>
            </a:extLst>
          </p:cNvPr>
          <p:cNvPicPr>
            <a:picLocks noChangeAspect="1"/>
          </p:cNvPicPr>
          <p:nvPr/>
        </p:nvPicPr>
        <p:blipFill rotWithShape="1">
          <a:blip r:embed="rId10">
            <a:extLst>
              <a:ext uri="{28A0092B-C50C-407E-A947-70E740481C1C}">
                <a14:useLocalDpi xmlns:a14="http://schemas.microsoft.com/office/drawing/2010/main"/>
              </a:ext>
            </a:extLst>
          </a:blip>
          <a:srcRect r="-4" b="-4"/>
          <a:stretch/>
        </p:blipFill>
        <p:spPr>
          <a:xfrm>
            <a:off x="2861892" y="3511296"/>
            <a:ext cx="4836673" cy="3346705"/>
          </a:xfrm>
          <a:custGeom>
            <a:avLst/>
            <a:gdLst/>
            <a:ahLst/>
            <a:cxnLst/>
            <a:rect l="l" t="t" r="r" b="b"/>
            <a:pathLst>
              <a:path w="4836673" h="3346705">
                <a:moveTo>
                  <a:pt x="1549963" y="0"/>
                </a:moveTo>
                <a:lnTo>
                  <a:pt x="4836673" y="0"/>
                </a:lnTo>
                <a:lnTo>
                  <a:pt x="3286710" y="3346705"/>
                </a:lnTo>
                <a:lnTo>
                  <a:pt x="3281133" y="3346705"/>
                </a:lnTo>
                <a:lnTo>
                  <a:pt x="2214905" y="3346705"/>
                </a:lnTo>
                <a:lnTo>
                  <a:pt x="0" y="3346705"/>
                </a:lnTo>
                <a:close/>
              </a:path>
            </a:pathLst>
          </a:custGeom>
        </p:spPr>
      </p:pic>
      <p:pic>
        <p:nvPicPr>
          <p:cNvPr id="17" name="Content Placeholder 4" descr="A picture containing indoor, red, sitting, table&#10;&#10;Description automatically generated">
            <a:extLst>
              <a:ext uri="{FF2B5EF4-FFF2-40B4-BE49-F238E27FC236}">
                <a16:creationId xmlns:a16="http://schemas.microsoft.com/office/drawing/2014/main" id="{52CD56EA-340C-4FE8-BD6C-F4BEF8FE2CAC}"/>
              </a:ext>
            </a:extLst>
          </p:cNvPr>
          <p:cNvPicPr>
            <a:picLocks noChangeAspect="1"/>
          </p:cNvPicPr>
          <p:nvPr/>
        </p:nvPicPr>
        <p:blipFill rotWithShape="1">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rcRect b="-4"/>
          <a:stretch/>
        </p:blipFill>
        <p:spPr>
          <a:xfrm>
            <a:off x="-3" y="3511295"/>
            <a:ext cx="4213642" cy="3346705"/>
          </a:xfrm>
          <a:custGeom>
            <a:avLst/>
            <a:gdLst/>
            <a:ahLst/>
            <a:cxnLst/>
            <a:rect l="l" t="t" r="r" b="b"/>
            <a:pathLst>
              <a:path w="4213642" h="3346705">
                <a:moveTo>
                  <a:pt x="0" y="0"/>
                </a:moveTo>
                <a:lnTo>
                  <a:pt x="4213642" y="0"/>
                </a:lnTo>
                <a:lnTo>
                  <a:pt x="2663679" y="3346705"/>
                </a:lnTo>
                <a:lnTo>
                  <a:pt x="2658102" y="3346705"/>
                </a:lnTo>
                <a:lnTo>
                  <a:pt x="1591874" y="3346705"/>
                </a:lnTo>
                <a:lnTo>
                  <a:pt x="0" y="3346705"/>
                </a:lnTo>
                <a:close/>
              </a:path>
            </a:pathLst>
          </a:custGeom>
        </p:spPr>
      </p:pic>
    </p:spTree>
    <p:extLst>
      <p:ext uri="{BB962C8B-B14F-4D97-AF65-F5344CB8AC3E}">
        <p14:creationId xmlns:p14="http://schemas.microsoft.com/office/powerpoint/2010/main" val="3638230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4" descr="A picture containing object, fireworks, bicycle, standing&#10;&#10;Description automatically generated">
            <a:extLst>
              <a:ext uri="{FF2B5EF4-FFF2-40B4-BE49-F238E27FC236}">
                <a16:creationId xmlns:a16="http://schemas.microsoft.com/office/drawing/2014/main" id="{6372797E-29AD-4D37-A2DC-74D960329B6F}"/>
              </a:ext>
            </a:extLst>
          </p:cNvPr>
          <p:cNvPicPr>
            <a:picLocks noChangeAspect="1"/>
          </p:cNvPicPr>
          <p:nvPr/>
        </p:nvPicPr>
        <p:blipFill rotWithShape="1">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7949" y="-47698"/>
            <a:ext cx="4063593" cy="6857990"/>
          </a:xfrm>
          <a:prstGeom prst="rect">
            <a:avLst/>
          </a:prstGeom>
          <a:gradFill>
            <a:gsLst>
              <a:gs pos="0">
                <a:srgbClr val="714637"/>
              </a:gs>
              <a:gs pos="16000">
                <a:srgbClr val="714637"/>
              </a:gs>
              <a:gs pos="0">
                <a:schemeClr val="accent1">
                  <a:lumMod val="45000"/>
                  <a:lumOff val="55000"/>
                </a:schemeClr>
              </a:gs>
              <a:gs pos="0">
                <a:schemeClr val="accent1">
                  <a:lumMod val="30000"/>
                  <a:lumOff val="70000"/>
                </a:schemeClr>
              </a:gs>
            </a:gsLst>
            <a:lin ang="5400000" scaled="1"/>
          </a:gradFill>
        </p:spPr>
      </p:pic>
      <p:pic>
        <p:nvPicPr>
          <p:cNvPr id="2" name="Picture 1" descr="A row of parked motorcycles sitting on top of a motorcycle&#10;&#10;Description automatically generated">
            <a:extLst>
              <a:ext uri="{FF2B5EF4-FFF2-40B4-BE49-F238E27FC236}">
                <a16:creationId xmlns:a16="http://schemas.microsoft.com/office/drawing/2014/main" id="{F649B59C-288E-471B-A91C-0A2AD5F5C8E1}"/>
              </a:ext>
            </a:extLst>
          </p:cNvPr>
          <p:cNvPicPr>
            <a:picLocks noChangeAspect="1"/>
          </p:cNvPicPr>
          <p:nvPr/>
        </p:nvPicPr>
        <p:blipFill rotWithShape="1">
          <a:blip r:embed="rId4">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4064204" y="10"/>
            <a:ext cx="4063593" cy="6857990"/>
          </a:xfrm>
          <a:prstGeom prst="rect">
            <a:avLst/>
          </a:prstGeom>
        </p:spPr>
      </p:pic>
      <p:pic>
        <p:nvPicPr>
          <p:cNvPr id="4" name="Picture 3" descr="An open computer sitting on top of a table&#10;&#10;Description automatically generated">
            <a:extLst>
              <a:ext uri="{FF2B5EF4-FFF2-40B4-BE49-F238E27FC236}">
                <a16:creationId xmlns:a16="http://schemas.microsoft.com/office/drawing/2014/main" id="{18624D6D-C208-4BD0-9788-A0F2C3ACFD76}"/>
              </a:ext>
            </a:extLst>
          </p:cNvPr>
          <p:cNvPicPr>
            <a:picLocks noChangeAspect="1"/>
          </p:cNvPicPr>
          <p:nvPr/>
        </p:nvPicPr>
        <p:blipFill rotWithShape="1">
          <a:blip r:embed="rId6">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p:blipFill>
        <p:spPr>
          <a:xfrm>
            <a:off x="8128407" y="10"/>
            <a:ext cx="4063593" cy="6857990"/>
          </a:xfrm>
          <a:prstGeom prst="rect">
            <a:avLst/>
          </a:prstGeom>
        </p:spPr>
      </p:pic>
    </p:spTree>
    <p:extLst>
      <p:ext uri="{BB962C8B-B14F-4D97-AF65-F5344CB8AC3E}">
        <p14:creationId xmlns:p14="http://schemas.microsoft.com/office/powerpoint/2010/main" val="426125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8DD2392-397B-48BF-BEFA-EA1FB881C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9053BF2-19C3-40AC-8E3C-70D59D5059D8}"/>
              </a:ext>
            </a:extLst>
          </p:cNvPr>
          <p:cNvPicPr>
            <a:picLocks noChangeAspect="1"/>
          </p:cNvPicPr>
          <p:nvPr/>
        </p:nvPicPr>
        <p:blipFill rotWithShape="1">
          <a:blip r:embed="rId2">
            <a:alphaModFix amt="40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C0A2CD3D-69E9-40AC-ACFF-20171A20CF62}"/>
              </a:ext>
            </a:extLst>
          </p:cNvPr>
          <p:cNvSpPr>
            <a:spLocks noGrp="1"/>
          </p:cNvSpPr>
          <p:nvPr>
            <p:ph type="title"/>
          </p:nvPr>
        </p:nvSpPr>
        <p:spPr>
          <a:xfrm>
            <a:off x="1023870" y="702156"/>
            <a:ext cx="10144260" cy="1013800"/>
          </a:xfrm>
        </p:spPr>
        <p:txBody>
          <a:bodyPr vert="horz" lIns="91440" tIns="45720" rIns="91440" bIns="45720" rtlCol="0" anchor="b">
            <a:normAutofit/>
          </a:bodyPr>
          <a:lstStyle/>
          <a:p>
            <a:r>
              <a:rPr lang="en-US" sz="6000" b="0" u="sng" kern="1200" cap="all" dirty="0">
                <a:solidFill>
                  <a:schemeClr val="tx1"/>
                </a:solidFill>
                <a:latin typeface="+mj-lt"/>
                <a:ea typeface="+mj-ea"/>
                <a:cs typeface="+mj-cs"/>
              </a:rPr>
              <a:t>When science is hot!</a:t>
            </a:r>
          </a:p>
        </p:txBody>
      </p:sp>
      <p:sp>
        <p:nvSpPr>
          <p:cNvPr id="8" name="TextBox 7">
            <a:extLst>
              <a:ext uri="{FF2B5EF4-FFF2-40B4-BE49-F238E27FC236}">
                <a16:creationId xmlns:a16="http://schemas.microsoft.com/office/drawing/2014/main" id="{DB33FD38-4B50-4016-8520-3191A1D3C3AF}"/>
              </a:ext>
            </a:extLst>
          </p:cNvPr>
          <p:cNvSpPr txBox="1"/>
          <p:nvPr/>
        </p:nvSpPr>
        <p:spPr>
          <a:xfrm>
            <a:off x="965199" y="2180496"/>
            <a:ext cx="10261602" cy="3678303"/>
          </a:xfrm>
        </p:spPr>
        <p:txBody>
          <a:bodyPr vert="horz" lIns="91440" tIns="45720" rIns="91440" bIns="45720" rtlCol="0" anchor="ctr">
            <a:normAutofit/>
          </a:bodyPr>
          <a:lstStyle/>
          <a:p>
            <a:pPr defTabSz="457200">
              <a:spcBef>
                <a:spcPct val="20000"/>
              </a:spcBef>
              <a:spcAft>
                <a:spcPts val="600"/>
              </a:spcAft>
              <a:buClr>
                <a:schemeClr val="accent1"/>
              </a:buClr>
              <a:buSzPct val="92000"/>
            </a:pPr>
            <a:r>
              <a:rPr lang="en-US" b="1" dirty="0">
                <a:solidFill>
                  <a:schemeClr val="tx1">
                    <a:lumMod val="75000"/>
                    <a:lumOff val="25000"/>
                  </a:schemeClr>
                </a:solidFill>
              </a:rPr>
              <a:t>Fire! Flames! Burning! Heat!</a:t>
            </a:r>
          </a:p>
          <a:p>
            <a:pPr defTabSz="457200">
              <a:spcBef>
                <a:spcPct val="20000"/>
              </a:spcBef>
              <a:spcAft>
                <a:spcPts val="600"/>
              </a:spcAft>
              <a:buClr>
                <a:schemeClr val="accent1"/>
              </a:buClr>
              <a:buSzPct val="92000"/>
            </a:pPr>
            <a:r>
              <a:rPr lang="en-US" dirty="0">
                <a:solidFill>
                  <a:schemeClr val="tx1">
                    <a:lumMod val="75000"/>
                    <a:lumOff val="25000"/>
                  </a:schemeClr>
                </a:solidFill>
              </a:rPr>
              <a:t>The science of heat is important in all kinds of ways.  Not only do we cook with heat, but we also warm our homes and heat water.  Burning happens in all kinds of engines in cars, trucks, planes and rockets.  It is also used in factory processes, from making steel to shaping plastics.   </a:t>
            </a:r>
          </a:p>
        </p:txBody>
      </p:sp>
      <p:sp>
        <p:nvSpPr>
          <p:cNvPr id="3" name="TextBox 2">
            <a:extLst>
              <a:ext uri="{FF2B5EF4-FFF2-40B4-BE49-F238E27FC236}">
                <a16:creationId xmlns:a16="http://schemas.microsoft.com/office/drawing/2014/main" id="{71B0A3DA-7EDD-4A25-933A-5F19AA3CD580}"/>
              </a:ext>
            </a:extLst>
          </p:cNvPr>
          <p:cNvSpPr txBox="1"/>
          <p:nvPr/>
        </p:nvSpPr>
        <p:spPr>
          <a:xfrm rot="1021322">
            <a:off x="10392878" y="1540950"/>
            <a:ext cx="1550504" cy="1754326"/>
          </a:xfrm>
          <a:prstGeom prst="rect">
            <a:avLst/>
          </a:prstGeom>
          <a:noFill/>
        </p:spPr>
        <p:txBody>
          <a:bodyPr wrap="square" rtlCol="0">
            <a:spAutoFit/>
          </a:bodyPr>
          <a:lstStyle/>
          <a:p>
            <a:pPr algn="ctr"/>
            <a:r>
              <a:rPr lang="en-GB" dirty="0"/>
              <a:t>True or false?</a:t>
            </a:r>
          </a:p>
          <a:p>
            <a:pPr algn="ctr"/>
            <a:r>
              <a:rPr lang="en-GB" dirty="0"/>
              <a:t>Burning happens inside the engine of the a plane. </a:t>
            </a:r>
          </a:p>
        </p:txBody>
      </p:sp>
    </p:spTree>
    <p:extLst>
      <p:ext uri="{BB962C8B-B14F-4D97-AF65-F5344CB8AC3E}">
        <p14:creationId xmlns:p14="http://schemas.microsoft.com/office/powerpoint/2010/main" val="29253900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8DD2392-397B-48BF-BEFA-EA1FB881C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ow of parked motorcycles sitting on top of a motorcycle&#10;&#10;Description automatically generated">
            <a:extLst>
              <a:ext uri="{FF2B5EF4-FFF2-40B4-BE49-F238E27FC236}">
                <a16:creationId xmlns:a16="http://schemas.microsoft.com/office/drawing/2014/main" id="{A57E13E1-8538-4EC7-8D25-EC3765DA813A}"/>
              </a:ext>
            </a:extLst>
          </p:cNvPr>
          <p:cNvPicPr>
            <a:picLocks noChangeAspect="1"/>
          </p:cNvPicPr>
          <p:nvPr/>
        </p:nvPicPr>
        <p:blipFill rotWithShape="1">
          <a:blip r:embed="rId2">
            <a:alphaModFix amt="40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0"/>
            <a:ext cx="12191980" cy="6857990"/>
          </a:xfrm>
          <a:prstGeom prst="rect">
            <a:avLst/>
          </a:prstGeom>
        </p:spPr>
      </p:pic>
      <p:sp>
        <p:nvSpPr>
          <p:cNvPr id="2" name="Title 1">
            <a:extLst>
              <a:ext uri="{FF2B5EF4-FFF2-40B4-BE49-F238E27FC236}">
                <a16:creationId xmlns:a16="http://schemas.microsoft.com/office/drawing/2014/main" id="{A3E65184-0765-4454-8315-B93BC72B6197}"/>
              </a:ext>
            </a:extLst>
          </p:cNvPr>
          <p:cNvSpPr>
            <a:spLocks noGrp="1"/>
          </p:cNvSpPr>
          <p:nvPr>
            <p:ph type="title"/>
          </p:nvPr>
        </p:nvSpPr>
        <p:spPr>
          <a:xfrm>
            <a:off x="1023870" y="702156"/>
            <a:ext cx="10144260" cy="1013800"/>
          </a:xfrm>
        </p:spPr>
        <p:txBody>
          <a:bodyPr vert="horz" lIns="91440" tIns="45720" rIns="91440" bIns="45720" rtlCol="0" anchor="b">
            <a:normAutofit/>
          </a:bodyPr>
          <a:lstStyle/>
          <a:p>
            <a:pPr algn="ctr"/>
            <a:r>
              <a:rPr lang="en-US" sz="5900" b="0" u="sng" kern="1200" cap="all" dirty="0">
                <a:solidFill>
                  <a:schemeClr val="tx1"/>
                </a:solidFill>
                <a:latin typeface="+mj-lt"/>
                <a:ea typeface="+mj-ea"/>
                <a:cs typeface="+mj-cs"/>
              </a:rPr>
              <a:t>Engine power</a:t>
            </a:r>
          </a:p>
        </p:txBody>
      </p:sp>
      <p:sp>
        <p:nvSpPr>
          <p:cNvPr id="4" name="TextBox 3">
            <a:extLst>
              <a:ext uri="{FF2B5EF4-FFF2-40B4-BE49-F238E27FC236}">
                <a16:creationId xmlns:a16="http://schemas.microsoft.com/office/drawing/2014/main" id="{12BD66E6-1F78-4FA5-AB9A-8C6FC90AF9EC}"/>
              </a:ext>
            </a:extLst>
          </p:cNvPr>
          <p:cNvSpPr txBox="1"/>
          <p:nvPr/>
        </p:nvSpPr>
        <p:spPr>
          <a:xfrm>
            <a:off x="965199" y="2180496"/>
            <a:ext cx="10261602" cy="3678303"/>
          </a:xfrm>
        </p:spPr>
        <p:txBody>
          <a:bodyPr vert="horz" lIns="91440" tIns="45720" rIns="91440" bIns="45720" rtlCol="0" anchor="ctr">
            <a:normAutofit/>
          </a:bodyPr>
          <a:lstStyle/>
          <a:p>
            <a:pPr defTabSz="457200">
              <a:spcBef>
                <a:spcPct val="20000"/>
              </a:spcBef>
              <a:spcAft>
                <a:spcPts val="600"/>
              </a:spcAft>
              <a:buClr>
                <a:schemeClr val="accent1"/>
              </a:buClr>
              <a:buSzPct val="92000"/>
            </a:pPr>
            <a:r>
              <a:rPr lang="en-US" b="1" dirty="0">
                <a:solidFill>
                  <a:schemeClr val="tx1">
                    <a:lumMod val="75000"/>
                    <a:lumOff val="25000"/>
                  </a:schemeClr>
                </a:solidFill>
              </a:rPr>
              <a:t>Imagine having to walk or run everywhere instead of riding in a car.  </a:t>
            </a:r>
            <a:r>
              <a:rPr lang="en-US" dirty="0">
                <a:solidFill>
                  <a:schemeClr val="tx1">
                    <a:lumMod val="75000"/>
                    <a:lumOff val="25000"/>
                  </a:schemeClr>
                </a:solidFill>
              </a:rPr>
              <a:t>Engines are machines that use fuel to do work for us and make life easier.  Fuel is a substance that has chemical energy stored inside it.  The energy is released as heat by burning or exploding the fuel in the engine. </a:t>
            </a:r>
          </a:p>
        </p:txBody>
      </p:sp>
      <p:sp>
        <p:nvSpPr>
          <p:cNvPr id="7" name="TextBox 6">
            <a:extLst>
              <a:ext uri="{FF2B5EF4-FFF2-40B4-BE49-F238E27FC236}">
                <a16:creationId xmlns:a16="http://schemas.microsoft.com/office/drawing/2014/main" id="{15BA1AB4-AF0A-4358-A1BF-B2D7E6831C38}"/>
              </a:ext>
            </a:extLst>
          </p:cNvPr>
          <p:cNvSpPr txBox="1"/>
          <p:nvPr/>
        </p:nvSpPr>
        <p:spPr>
          <a:xfrm>
            <a:off x="9830456" y="6657945"/>
            <a:ext cx="2361544"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en.wikipedia.org/wiki/List_of_Porsche_engines">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2459035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17">
            <a:extLst>
              <a:ext uri="{FF2B5EF4-FFF2-40B4-BE49-F238E27FC236}">
                <a16:creationId xmlns:a16="http://schemas.microsoft.com/office/drawing/2014/main" id="{FAAAB002-E48E-4009-828A-511F7A828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laser, scene, light, sitting&#10;&#10;Description automatically generated">
            <a:extLst>
              <a:ext uri="{FF2B5EF4-FFF2-40B4-BE49-F238E27FC236}">
                <a16:creationId xmlns:a16="http://schemas.microsoft.com/office/drawing/2014/main" id="{5D76A011-DD7A-4804-9F67-F62479F8C2ED}"/>
              </a:ext>
            </a:extLst>
          </p:cNvPr>
          <p:cNvPicPr>
            <a:picLocks noChangeAspect="1"/>
          </p:cNvPicPr>
          <p:nvPr/>
        </p:nvPicPr>
        <p:blipFill rotWithShape="1">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97EF55D5-23F0-4398-B16B-AEF5778C3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423123"/>
            <a:ext cx="4216219"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FDF32581-CAA1-43C6-8532-DC56C843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601200"/>
            <a:ext cx="4214869" cy="5757055"/>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C06A309-63AA-438E-8FA1-C5E4EEE85936}"/>
              </a:ext>
            </a:extLst>
          </p:cNvPr>
          <p:cNvSpPr>
            <a:spLocks noGrp="1"/>
          </p:cNvSpPr>
          <p:nvPr>
            <p:ph type="title"/>
          </p:nvPr>
        </p:nvSpPr>
        <p:spPr>
          <a:xfrm>
            <a:off x="681540" y="1131195"/>
            <a:ext cx="3730810" cy="1247938"/>
          </a:xfrm>
        </p:spPr>
        <p:txBody>
          <a:bodyPr vert="horz" lIns="91440" tIns="45720" rIns="91440" bIns="45720" rtlCol="0" anchor="ctr">
            <a:normAutofit/>
          </a:bodyPr>
          <a:lstStyle/>
          <a:p>
            <a:r>
              <a:rPr lang="en-US" b="0" u="sng" kern="1200" cap="all">
                <a:solidFill>
                  <a:srgbClr val="FFFFFF"/>
                </a:solidFill>
                <a:latin typeface="+mj-lt"/>
                <a:ea typeface="+mj-ea"/>
                <a:cs typeface="+mj-cs"/>
              </a:rPr>
              <a:t>The power of lasers</a:t>
            </a:r>
          </a:p>
        </p:txBody>
      </p:sp>
      <p:sp>
        <p:nvSpPr>
          <p:cNvPr id="8" name="TextBox 7">
            <a:extLst>
              <a:ext uri="{FF2B5EF4-FFF2-40B4-BE49-F238E27FC236}">
                <a16:creationId xmlns:a16="http://schemas.microsoft.com/office/drawing/2014/main" id="{1F40105F-4272-49E9-B3FC-CC8D5D0D0146}"/>
              </a:ext>
            </a:extLst>
          </p:cNvPr>
          <p:cNvSpPr txBox="1"/>
          <p:nvPr/>
        </p:nvSpPr>
        <p:spPr>
          <a:xfrm>
            <a:off x="678531" y="2438399"/>
            <a:ext cx="3730810" cy="3505201"/>
          </a:xfrm>
        </p:spPr>
        <p:txBody>
          <a:bodyPr vert="horz" lIns="91440" tIns="45720" rIns="91440" bIns="45720" rtlCol="0" anchor="ctr">
            <a:normAutofit/>
          </a:bodyPr>
          <a:lstStyle/>
          <a:p>
            <a:pPr defTabSz="457200">
              <a:lnSpc>
                <a:spcPct val="90000"/>
              </a:lnSpc>
              <a:spcBef>
                <a:spcPct val="20000"/>
              </a:spcBef>
              <a:spcAft>
                <a:spcPts val="600"/>
              </a:spcAft>
              <a:buClr>
                <a:schemeClr val="accent1"/>
              </a:buClr>
              <a:buSzPct val="92000"/>
            </a:pPr>
            <a:r>
              <a:rPr lang="en-US" b="1" dirty="0">
                <a:solidFill>
                  <a:srgbClr val="FFFFFF"/>
                </a:solidFill>
              </a:rPr>
              <a:t>Laser light is a special kind of light.  </a:t>
            </a:r>
            <a:r>
              <a:rPr lang="en-US" dirty="0">
                <a:solidFill>
                  <a:srgbClr val="FFFFFF"/>
                </a:solidFill>
              </a:rPr>
              <a:t>Like ordinary light,  it is made of waves, but it has three main  differences.  Ordinary white light is a mixture of colors, while laser light is one pure color.  Ordinary light waves have peaks (highs) and trough (lows), which do not line up – laser light waves line up perfectly. Lastly, ordinary light spreads and fades.  A laser beam can travel for thousands of kilometers as a strong, straight beam.         </a:t>
            </a:r>
          </a:p>
        </p:txBody>
      </p:sp>
      <p:sp>
        <p:nvSpPr>
          <p:cNvPr id="6" name="TextBox 5">
            <a:extLst>
              <a:ext uri="{FF2B5EF4-FFF2-40B4-BE49-F238E27FC236}">
                <a16:creationId xmlns:a16="http://schemas.microsoft.com/office/drawing/2014/main" id="{1B66A194-E024-4537-BAF6-C11537B8951E}"/>
              </a:ext>
            </a:extLst>
          </p:cNvPr>
          <p:cNvSpPr txBox="1"/>
          <p:nvPr/>
        </p:nvSpPr>
        <p:spPr>
          <a:xfrm>
            <a:off x="9830456" y="6657945"/>
            <a:ext cx="2361544"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flickr.com/photos/mightyohm/2648853050">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24241810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object, fireworks, bicycle, standing&#10;&#10;Description automatically generated">
            <a:extLst>
              <a:ext uri="{FF2B5EF4-FFF2-40B4-BE49-F238E27FC236}">
                <a16:creationId xmlns:a16="http://schemas.microsoft.com/office/drawing/2014/main" id="{4EF0DD32-7A6B-469C-8CDE-CEBA745C5972}"/>
              </a:ext>
            </a:extLst>
          </p:cNvPr>
          <p:cNvPicPr>
            <a:picLocks noGrp="1" noChangeAspect="1"/>
          </p:cNvPicPr>
          <p:nvPr>
            <p:ph idx="1"/>
          </p:nvPr>
        </p:nvPicPr>
        <p:blipFill rotWithShape="1">
          <a:blip r:embed="rId2">
            <a:alphaModFix amt="65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047" y="-127000"/>
            <a:ext cx="12191999" cy="6857990"/>
          </a:xfrm>
          <a:prstGeom prst="rect">
            <a:avLst/>
          </a:prstGeom>
          <a:gradFill>
            <a:gsLst>
              <a:gs pos="0">
                <a:srgbClr val="714637"/>
              </a:gs>
              <a:gs pos="16000">
                <a:srgbClr val="714637"/>
              </a:gs>
              <a:gs pos="0">
                <a:schemeClr val="accent1">
                  <a:lumMod val="45000"/>
                  <a:lumOff val="55000"/>
                </a:schemeClr>
              </a:gs>
              <a:gs pos="0">
                <a:schemeClr val="accent1">
                  <a:lumMod val="30000"/>
                  <a:lumOff val="70000"/>
                </a:schemeClr>
              </a:gs>
            </a:gsLst>
            <a:lin ang="5400000" scaled="1"/>
          </a:gradFill>
        </p:spPr>
      </p:pic>
      <p:sp>
        <p:nvSpPr>
          <p:cNvPr id="19" name="Rectangle 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DFCCE52-FEC0-426D-A4E3-6CD2556BBF79}"/>
              </a:ext>
            </a:extLst>
          </p:cNvPr>
          <p:cNvSpPr txBox="1"/>
          <p:nvPr/>
        </p:nvSpPr>
        <p:spPr>
          <a:xfrm>
            <a:off x="9827408" y="6657945"/>
            <a:ext cx="2361544"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photo.stackexchange.com/questions/50160/steel-wool-photography-how-to-obtain-lots-of-sparks">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7" name="TextBox 6">
            <a:extLst>
              <a:ext uri="{FF2B5EF4-FFF2-40B4-BE49-F238E27FC236}">
                <a16:creationId xmlns:a16="http://schemas.microsoft.com/office/drawing/2014/main" id="{A818431B-C0E9-48E7-82B1-737794DFBD2A}"/>
              </a:ext>
            </a:extLst>
          </p:cNvPr>
          <p:cNvSpPr txBox="1"/>
          <p:nvPr/>
        </p:nvSpPr>
        <p:spPr>
          <a:xfrm>
            <a:off x="1121133" y="460008"/>
            <a:ext cx="10304891" cy="1000274"/>
          </a:xfrm>
          <a:prstGeom prst="rect">
            <a:avLst/>
          </a:prstGeom>
          <a:noFill/>
        </p:spPr>
        <p:txBody>
          <a:bodyPr wrap="square" rtlCol="0">
            <a:spAutoFit/>
          </a:bodyPr>
          <a:lstStyle/>
          <a:p>
            <a:pPr algn="ctr"/>
            <a:r>
              <a:rPr lang="en-GB" sz="5900" b="1" u="sng" dirty="0">
                <a:solidFill>
                  <a:schemeClr val="accent5">
                    <a:lumMod val="75000"/>
                  </a:schemeClr>
                </a:solidFill>
              </a:rPr>
              <a:t>Electric sparks!</a:t>
            </a:r>
          </a:p>
        </p:txBody>
      </p:sp>
      <p:sp>
        <p:nvSpPr>
          <p:cNvPr id="8" name="TextBox 7">
            <a:extLst>
              <a:ext uri="{FF2B5EF4-FFF2-40B4-BE49-F238E27FC236}">
                <a16:creationId xmlns:a16="http://schemas.microsoft.com/office/drawing/2014/main" id="{EFAAFD3E-7801-480E-A92B-2CA2C3509305}"/>
              </a:ext>
            </a:extLst>
          </p:cNvPr>
          <p:cNvSpPr txBox="1"/>
          <p:nvPr/>
        </p:nvSpPr>
        <p:spPr>
          <a:xfrm>
            <a:off x="1160890" y="2544417"/>
            <a:ext cx="10225378" cy="3170099"/>
          </a:xfrm>
          <a:prstGeom prst="rect">
            <a:avLst/>
          </a:prstGeom>
          <a:noFill/>
        </p:spPr>
        <p:txBody>
          <a:bodyPr wrap="square" rtlCol="0">
            <a:spAutoFit/>
          </a:bodyPr>
          <a:lstStyle/>
          <a:p>
            <a:r>
              <a:rPr lang="en-GB" sz="4000" b="1" dirty="0">
                <a:solidFill>
                  <a:schemeClr val="accent5"/>
                </a:solidFill>
              </a:rPr>
              <a:t>Flick a switch and things happen.  </a:t>
            </a:r>
            <a:r>
              <a:rPr lang="en-GB" sz="4000" dirty="0">
                <a:solidFill>
                  <a:schemeClr val="accent5"/>
                </a:solidFill>
              </a:rPr>
              <a:t>The television goes of, the computer comes on, lights shine and music plays.  Electricity is our favourite form of energy.  We send it along wires and plug hundreds of machines into it.  </a:t>
            </a:r>
          </a:p>
        </p:txBody>
      </p:sp>
    </p:spTree>
    <p:extLst>
      <p:ext uri="{BB962C8B-B14F-4D97-AF65-F5344CB8AC3E}">
        <p14:creationId xmlns:p14="http://schemas.microsoft.com/office/powerpoint/2010/main" val="611609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8DD2392-397B-48BF-BEFA-EA1FB881C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able, sitting, black, computer&#10;&#10;Description automatically generated">
            <a:extLst>
              <a:ext uri="{FF2B5EF4-FFF2-40B4-BE49-F238E27FC236}">
                <a16:creationId xmlns:a16="http://schemas.microsoft.com/office/drawing/2014/main" id="{6EBE768E-A251-45F7-8DDD-083524224E82}"/>
              </a:ext>
            </a:extLst>
          </p:cNvPr>
          <p:cNvPicPr>
            <a:picLocks noChangeAspect="1"/>
          </p:cNvPicPr>
          <p:nvPr/>
        </p:nvPicPr>
        <p:blipFill rotWithShape="1">
          <a:blip r:embed="rId2">
            <a:alphaModFix amt="40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CB8E1D6-0D18-4893-BE8D-C5CD18A3DEF6}"/>
              </a:ext>
            </a:extLst>
          </p:cNvPr>
          <p:cNvSpPr>
            <a:spLocks noGrp="1"/>
          </p:cNvSpPr>
          <p:nvPr>
            <p:ph type="title"/>
          </p:nvPr>
        </p:nvSpPr>
        <p:spPr>
          <a:xfrm>
            <a:off x="1023870" y="702156"/>
            <a:ext cx="10144260" cy="1013800"/>
          </a:xfrm>
        </p:spPr>
        <p:txBody>
          <a:bodyPr>
            <a:normAutofit/>
          </a:bodyPr>
          <a:lstStyle/>
          <a:p>
            <a:r>
              <a:rPr lang="en-GB" sz="5900" b="1" u="sng">
                <a:solidFill>
                  <a:schemeClr val="tx1"/>
                </a:solidFill>
              </a:rPr>
              <a:t>Mysterious magnets </a:t>
            </a:r>
            <a:endParaRPr lang="en-GB" sz="5900" b="1" u="sng" dirty="0">
              <a:solidFill>
                <a:schemeClr val="tx1"/>
              </a:solidFill>
            </a:endParaRPr>
          </a:p>
        </p:txBody>
      </p:sp>
      <p:sp>
        <p:nvSpPr>
          <p:cNvPr id="6" name="TextBox 5">
            <a:extLst>
              <a:ext uri="{FF2B5EF4-FFF2-40B4-BE49-F238E27FC236}">
                <a16:creationId xmlns:a16="http://schemas.microsoft.com/office/drawing/2014/main" id="{85356BC0-FF14-4391-9CBC-1F26257DB790}"/>
              </a:ext>
            </a:extLst>
          </p:cNvPr>
          <p:cNvSpPr txBox="1"/>
          <p:nvPr/>
        </p:nvSpPr>
        <p:spPr>
          <a:xfrm>
            <a:off x="9819236" y="6657945"/>
            <a:ext cx="2372764"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ch00ftech.com/2016/11/20/lorentz-forces-and-losing-the-pinewood-derby/">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GB" sz="700">
              <a:solidFill>
                <a:srgbClr val="FFFFFF"/>
              </a:solidFill>
            </a:endParaRPr>
          </a:p>
        </p:txBody>
      </p:sp>
      <p:sp>
        <p:nvSpPr>
          <p:cNvPr id="9" name="TextBox 8">
            <a:extLst>
              <a:ext uri="{FF2B5EF4-FFF2-40B4-BE49-F238E27FC236}">
                <a16:creationId xmlns:a16="http://schemas.microsoft.com/office/drawing/2014/main" id="{FF548978-BF5A-4A0C-8547-2A3905307461}"/>
              </a:ext>
            </a:extLst>
          </p:cNvPr>
          <p:cNvSpPr txBox="1"/>
          <p:nvPr/>
        </p:nvSpPr>
        <p:spPr>
          <a:xfrm>
            <a:off x="7052733" y="0"/>
            <a:ext cx="184731" cy="369332"/>
          </a:xfrm>
          <a:prstGeom prst="rect">
            <a:avLst/>
          </a:prstGeom>
          <a:noFill/>
        </p:spPr>
        <p:txBody>
          <a:bodyPr wrap="none" rtlCol="0">
            <a:spAutoFit/>
          </a:bodyPr>
          <a:lstStyle/>
          <a:p>
            <a:endParaRPr lang="en-GB" dirty="0"/>
          </a:p>
        </p:txBody>
      </p:sp>
      <p:sp>
        <p:nvSpPr>
          <p:cNvPr id="11" name="TextBox 10">
            <a:extLst>
              <a:ext uri="{FF2B5EF4-FFF2-40B4-BE49-F238E27FC236}">
                <a16:creationId xmlns:a16="http://schemas.microsoft.com/office/drawing/2014/main" id="{21A42422-B8B2-4CB8-9EBA-1A1B324B7AA7}"/>
              </a:ext>
            </a:extLst>
          </p:cNvPr>
          <p:cNvSpPr txBox="1"/>
          <p:nvPr/>
        </p:nvSpPr>
        <p:spPr>
          <a:xfrm>
            <a:off x="702733" y="1989667"/>
            <a:ext cx="11209867" cy="707886"/>
          </a:xfrm>
          <a:prstGeom prst="rect">
            <a:avLst/>
          </a:prstGeom>
          <a:noFill/>
        </p:spPr>
        <p:txBody>
          <a:bodyPr wrap="square" rtlCol="0">
            <a:spAutoFit/>
          </a:bodyPr>
          <a:lstStyle/>
          <a:p>
            <a:endParaRPr lang="en-GB" sz="4000" dirty="0"/>
          </a:p>
        </p:txBody>
      </p:sp>
      <p:sp>
        <p:nvSpPr>
          <p:cNvPr id="4" name="TextBox 3">
            <a:extLst>
              <a:ext uri="{FF2B5EF4-FFF2-40B4-BE49-F238E27FC236}">
                <a16:creationId xmlns:a16="http://schemas.microsoft.com/office/drawing/2014/main" id="{B27D0182-3147-44DE-8054-6EC9AE40E31F}"/>
              </a:ext>
            </a:extLst>
          </p:cNvPr>
          <p:cNvSpPr txBox="1"/>
          <p:nvPr/>
        </p:nvSpPr>
        <p:spPr>
          <a:xfrm>
            <a:off x="1200647" y="2059372"/>
            <a:ext cx="9788056" cy="3785652"/>
          </a:xfrm>
          <a:prstGeom prst="rect">
            <a:avLst/>
          </a:prstGeom>
          <a:noFill/>
        </p:spPr>
        <p:txBody>
          <a:bodyPr wrap="square" rtlCol="0">
            <a:spAutoFit/>
          </a:bodyPr>
          <a:lstStyle/>
          <a:p>
            <a:r>
              <a:rPr lang="en-GB" sz="4000" b="1" dirty="0"/>
              <a:t>Without magnets there would be no electric motors, computers or loud speakers.  </a:t>
            </a:r>
            <a:r>
              <a:rPr lang="en-GB" sz="4000" dirty="0"/>
              <a:t>Magnetism is an invisible force to do with atoms – tiny particles that make up every thing.  Atoms are made of even smaller particles, including electrons.  </a:t>
            </a:r>
          </a:p>
        </p:txBody>
      </p:sp>
    </p:spTree>
    <p:extLst>
      <p:ext uri="{BB962C8B-B14F-4D97-AF65-F5344CB8AC3E}">
        <p14:creationId xmlns:p14="http://schemas.microsoft.com/office/powerpoint/2010/main" val="16730602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2">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4">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An open computer sitting on top of a table&#10;&#10;Description automatically generated">
            <a:extLst>
              <a:ext uri="{FF2B5EF4-FFF2-40B4-BE49-F238E27FC236}">
                <a16:creationId xmlns:a16="http://schemas.microsoft.com/office/drawing/2014/main" id="{F74A074C-2BB8-4AE3-9A9C-CF560CFCB73C}"/>
              </a:ext>
            </a:extLst>
          </p:cNvPr>
          <p:cNvPicPr>
            <a:picLocks noChangeAspect="1"/>
          </p:cNvPicPr>
          <p:nvPr/>
        </p:nvPicPr>
        <p:blipFill rotWithShape="1">
          <a:blip r:embed="rId2">
            <a:grayscl/>
            <a:alphaModFix amt="65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20" y="0"/>
            <a:ext cx="12191980" cy="6857990"/>
          </a:xfrm>
          <a:prstGeom prst="rect">
            <a:avLst/>
          </a:prstGeom>
        </p:spPr>
      </p:pic>
      <p:sp>
        <p:nvSpPr>
          <p:cNvPr id="6" name="TextBox 5">
            <a:extLst>
              <a:ext uri="{FF2B5EF4-FFF2-40B4-BE49-F238E27FC236}">
                <a16:creationId xmlns:a16="http://schemas.microsoft.com/office/drawing/2014/main" id="{E30569B8-FEFF-4F18-B0B7-FCF0E53B6D7E}"/>
              </a:ext>
            </a:extLst>
          </p:cNvPr>
          <p:cNvSpPr txBox="1"/>
          <p:nvPr/>
        </p:nvSpPr>
        <p:spPr>
          <a:xfrm>
            <a:off x="9952284" y="6657945"/>
            <a:ext cx="223971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bus206.pressbooks.com/chapter/chapter-2-information-systems-hardware/">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GB" sz="700">
              <a:solidFill>
                <a:srgbClr val="FFFFFF"/>
              </a:solidFill>
            </a:endParaRPr>
          </a:p>
        </p:txBody>
      </p:sp>
      <p:sp>
        <p:nvSpPr>
          <p:cNvPr id="8" name="TextBox 7">
            <a:extLst>
              <a:ext uri="{FF2B5EF4-FFF2-40B4-BE49-F238E27FC236}">
                <a16:creationId xmlns:a16="http://schemas.microsoft.com/office/drawing/2014/main" id="{61552E76-1D1D-4DAE-AE34-1C20D60EA0F8}"/>
              </a:ext>
            </a:extLst>
          </p:cNvPr>
          <p:cNvSpPr txBox="1"/>
          <p:nvPr/>
        </p:nvSpPr>
        <p:spPr>
          <a:xfrm>
            <a:off x="677352" y="663534"/>
            <a:ext cx="11298933" cy="1000274"/>
          </a:xfrm>
          <a:prstGeom prst="rect">
            <a:avLst/>
          </a:prstGeom>
          <a:noFill/>
        </p:spPr>
        <p:txBody>
          <a:bodyPr wrap="square" rtlCol="0">
            <a:spAutoFit/>
          </a:bodyPr>
          <a:lstStyle/>
          <a:p>
            <a:pPr algn="ctr"/>
            <a:r>
              <a:rPr lang="en-GB" sz="5900" dirty="0">
                <a:solidFill>
                  <a:srgbClr val="FF0000"/>
                </a:solidFill>
              </a:rPr>
              <a:t>Compu - science</a:t>
            </a:r>
          </a:p>
        </p:txBody>
      </p:sp>
      <p:sp>
        <p:nvSpPr>
          <p:cNvPr id="9" name="TextBox 8">
            <a:extLst>
              <a:ext uri="{FF2B5EF4-FFF2-40B4-BE49-F238E27FC236}">
                <a16:creationId xmlns:a16="http://schemas.microsoft.com/office/drawing/2014/main" id="{1CA41375-F6C0-4156-94F1-E4CB48466920}"/>
              </a:ext>
            </a:extLst>
          </p:cNvPr>
          <p:cNvSpPr txBox="1"/>
          <p:nvPr/>
        </p:nvSpPr>
        <p:spPr>
          <a:xfrm>
            <a:off x="859127" y="1867939"/>
            <a:ext cx="10022889" cy="5016758"/>
          </a:xfrm>
          <a:prstGeom prst="rect">
            <a:avLst/>
          </a:prstGeom>
          <a:noFill/>
        </p:spPr>
        <p:txBody>
          <a:bodyPr wrap="square" rtlCol="0">
            <a:spAutoFit/>
          </a:bodyPr>
          <a:lstStyle/>
          <a:p>
            <a:r>
              <a:rPr lang="en-GB" sz="4000" b="1" dirty="0">
                <a:solidFill>
                  <a:schemeClr val="accent5">
                    <a:lumMod val="75000"/>
                  </a:schemeClr>
                </a:solidFill>
              </a:rPr>
              <a:t>Computers are amazing machines, but they have to be told exactly what to do.  </a:t>
            </a:r>
            <a:r>
              <a:rPr lang="en-GB" sz="4000" dirty="0">
                <a:solidFill>
                  <a:schemeClr val="accent5">
                    <a:lumMod val="75000"/>
                  </a:schemeClr>
                </a:solidFill>
              </a:rPr>
              <a:t>So we put instructions and information, by various means.  These include typing on a keyboard, inserting a disc or memory stick, downloading from the internet, using a joystick or games controller or linking up a camera, scanner or another computer.   </a:t>
            </a:r>
            <a:r>
              <a:rPr lang="en-GB" sz="4000" b="1" dirty="0">
                <a:solidFill>
                  <a:schemeClr val="accent5">
                    <a:lumMod val="75000"/>
                  </a:schemeClr>
                </a:solidFill>
              </a:rPr>
              <a:t> </a:t>
            </a:r>
          </a:p>
        </p:txBody>
      </p:sp>
    </p:spTree>
    <p:extLst>
      <p:ext uri="{BB962C8B-B14F-4D97-AF65-F5344CB8AC3E}">
        <p14:creationId xmlns:p14="http://schemas.microsoft.com/office/powerpoint/2010/main" val="1325993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34" name="Rectangle 33">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Content Placeholder 19" descr="A view of a city at night&#10;&#10;Description automatically generated">
            <a:extLst>
              <a:ext uri="{FF2B5EF4-FFF2-40B4-BE49-F238E27FC236}">
                <a16:creationId xmlns:a16="http://schemas.microsoft.com/office/drawing/2014/main" id="{E47A8084-A469-47D3-9FBB-580E07F4407C}"/>
              </a:ext>
            </a:extLst>
          </p:cNvPr>
          <p:cNvPicPr>
            <a:picLocks noGrp="1" noChangeAspect="1"/>
          </p:cNvPicPr>
          <p:nvPr>
            <p:ph idx="1"/>
          </p:nvPr>
        </p:nvPicPr>
        <p:blipFill rotWithShape="1">
          <a:blip r:embed="rId2">
            <a:alphaModFix amt="73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0"/>
            <a:ext cx="12192002" cy="6857990"/>
          </a:xfrm>
          <a:prstGeom prst="rect">
            <a:avLst/>
          </a:prstGeom>
        </p:spPr>
      </p:pic>
      <p:sp>
        <p:nvSpPr>
          <p:cNvPr id="36" name="Rectangle 35">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alpha val="30000"/>
                </a:schemeClr>
              </a:gs>
              <a:gs pos="30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B9C1946-C7EC-485B-BEA2-378D90083222}"/>
              </a:ext>
            </a:extLst>
          </p:cNvPr>
          <p:cNvSpPr txBox="1"/>
          <p:nvPr/>
        </p:nvSpPr>
        <p:spPr>
          <a:xfrm>
            <a:off x="9830456" y="6657945"/>
            <a:ext cx="2361544"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www.flickr.com/photos/kurt-b/36750078170">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22" name="TextBox 21">
            <a:extLst>
              <a:ext uri="{FF2B5EF4-FFF2-40B4-BE49-F238E27FC236}">
                <a16:creationId xmlns:a16="http://schemas.microsoft.com/office/drawing/2014/main" id="{30E8A088-F4C2-458C-AB28-D911FD98B5EA}"/>
              </a:ext>
            </a:extLst>
          </p:cNvPr>
          <p:cNvSpPr txBox="1"/>
          <p:nvPr/>
        </p:nvSpPr>
        <p:spPr>
          <a:xfrm>
            <a:off x="363794" y="548640"/>
            <a:ext cx="11464412" cy="1000274"/>
          </a:xfrm>
          <a:prstGeom prst="rect">
            <a:avLst/>
          </a:prstGeom>
          <a:noFill/>
        </p:spPr>
        <p:txBody>
          <a:bodyPr wrap="square" rtlCol="0">
            <a:spAutoFit/>
          </a:bodyPr>
          <a:lstStyle/>
          <a:p>
            <a:pPr algn="ctr"/>
            <a:r>
              <a:rPr lang="en-GB" sz="5900" u="sng" dirty="0">
                <a:solidFill>
                  <a:srgbClr val="DFA921"/>
                </a:solidFill>
              </a:rPr>
              <a:t>World of chemicals </a:t>
            </a:r>
          </a:p>
        </p:txBody>
      </p:sp>
      <p:sp>
        <p:nvSpPr>
          <p:cNvPr id="24" name="TextBox 23">
            <a:extLst>
              <a:ext uri="{FF2B5EF4-FFF2-40B4-BE49-F238E27FC236}">
                <a16:creationId xmlns:a16="http://schemas.microsoft.com/office/drawing/2014/main" id="{B127D51E-3DD9-4D91-BFDB-ABF4A995D0E0}"/>
              </a:ext>
            </a:extLst>
          </p:cNvPr>
          <p:cNvSpPr txBox="1"/>
          <p:nvPr/>
        </p:nvSpPr>
        <p:spPr>
          <a:xfrm>
            <a:off x="363792" y="1524171"/>
            <a:ext cx="10715348" cy="5016758"/>
          </a:xfrm>
          <a:prstGeom prst="rect">
            <a:avLst/>
          </a:prstGeom>
          <a:noFill/>
        </p:spPr>
        <p:txBody>
          <a:bodyPr wrap="square" rtlCol="0">
            <a:spAutoFit/>
          </a:bodyPr>
          <a:lstStyle/>
          <a:p>
            <a:r>
              <a:rPr lang="en-GB" sz="4000" b="1" dirty="0">
                <a:solidFill>
                  <a:srgbClr val="FF0000"/>
                </a:solidFill>
              </a:rPr>
              <a:t>The world is made of chemical substances. </a:t>
            </a:r>
            <a:r>
              <a:rPr lang="en-GB" sz="4000" dirty="0">
                <a:solidFill>
                  <a:srgbClr val="FF0000"/>
                </a:solidFill>
              </a:rPr>
              <a:t>Some are completely pure.  Others are a mixture of substances – such as petroleum (crude oil). Petroleum provides us with thousands of different chemicals and materials, such as plastics, paints, soaps and fuels.  It is one of the most useful, and valuable substances in the world. </a:t>
            </a:r>
          </a:p>
        </p:txBody>
      </p:sp>
    </p:spTree>
    <p:extLst>
      <p:ext uri="{BB962C8B-B14F-4D97-AF65-F5344CB8AC3E}">
        <p14:creationId xmlns:p14="http://schemas.microsoft.com/office/powerpoint/2010/main" val="21266357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building, sitting, row, clock&#10;&#10;Description automatically generated">
            <a:extLst>
              <a:ext uri="{FF2B5EF4-FFF2-40B4-BE49-F238E27FC236}">
                <a16:creationId xmlns:a16="http://schemas.microsoft.com/office/drawing/2014/main" id="{B5A18430-8116-49D4-A281-CD914CA1CCEE}"/>
              </a:ext>
            </a:extLst>
          </p:cNvPr>
          <p:cNvPicPr>
            <a:picLocks noGrp="1" noChangeAspect="1"/>
          </p:cNvPicPr>
          <p:nvPr>
            <p:ph idx="1"/>
          </p:nvPr>
        </p:nvPicPr>
        <p:blipFill rotWithShape="1">
          <a:blip r:embed="rId2">
            <a:alphaModFix amt="84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20" y="10"/>
            <a:ext cx="12191980" cy="6857990"/>
          </a:xfrm>
          <a:prstGeom prst="rect">
            <a:avLst/>
          </a:prstGeom>
        </p:spPr>
      </p:pic>
      <p:sp>
        <p:nvSpPr>
          <p:cNvPr id="6" name="TextBox 5">
            <a:extLst>
              <a:ext uri="{FF2B5EF4-FFF2-40B4-BE49-F238E27FC236}">
                <a16:creationId xmlns:a16="http://schemas.microsoft.com/office/drawing/2014/main" id="{AC8C184A-F6C4-496B-9212-54EA7D5C7177}"/>
              </a:ext>
            </a:extLst>
          </p:cNvPr>
          <p:cNvSpPr txBox="1"/>
          <p:nvPr/>
        </p:nvSpPr>
        <p:spPr>
          <a:xfrm>
            <a:off x="9830456" y="6657945"/>
            <a:ext cx="2361544"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softwarerecs.stackexchange.com/questions/468/linux-network-monitor-with-web-interface">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7" name="TextBox 6">
            <a:extLst>
              <a:ext uri="{FF2B5EF4-FFF2-40B4-BE49-F238E27FC236}">
                <a16:creationId xmlns:a16="http://schemas.microsoft.com/office/drawing/2014/main" id="{45518DBD-A02F-4D05-9739-7ADC419B8BA0}"/>
              </a:ext>
            </a:extLst>
          </p:cNvPr>
          <p:cNvSpPr txBox="1"/>
          <p:nvPr/>
        </p:nvSpPr>
        <p:spPr>
          <a:xfrm>
            <a:off x="599768" y="453643"/>
            <a:ext cx="11366090" cy="1000274"/>
          </a:xfrm>
          <a:prstGeom prst="rect">
            <a:avLst/>
          </a:prstGeom>
          <a:noFill/>
        </p:spPr>
        <p:txBody>
          <a:bodyPr wrap="square" rtlCol="0">
            <a:spAutoFit/>
          </a:bodyPr>
          <a:lstStyle/>
          <a:p>
            <a:r>
              <a:rPr lang="en-GB" sz="5900" b="1" u="sng" dirty="0">
                <a:solidFill>
                  <a:schemeClr val="accent6"/>
                </a:solidFill>
              </a:rPr>
              <a:t>Web around the world</a:t>
            </a:r>
          </a:p>
        </p:txBody>
      </p:sp>
      <p:sp>
        <p:nvSpPr>
          <p:cNvPr id="8" name="TextBox 7">
            <a:extLst>
              <a:ext uri="{FF2B5EF4-FFF2-40B4-BE49-F238E27FC236}">
                <a16:creationId xmlns:a16="http://schemas.microsoft.com/office/drawing/2014/main" id="{83EF9753-3FC6-491C-A160-5182A8DF6975}"/>
              </a:ext>
            </a:extLst>
          </p:cNvPr>
          <p:cNvSpPr txBox="1"/>
          <p:nvPr/>
        </p:nvSpPr>
        <p:spPr>
          <a:xfrm>
            <a:off x="674703" y="2361460"/>
            <a:ext cx="11070764" cy="3170099"/>
          </a:xfrm>
          <a:prstGeom prst="rect">
            <a:avLst/>
          </a:prstGeom>
          <a:noFill/>
        </p:spPr>
        <p:txBody>
          <a:bodyPr wrap="square" rtlCol="0">
            <a:spAutoFit/>
          </a:bodyPr>
          <a:lstStyle/>
          <a:p>
            <a:r>
              <a:rPr lang="en-GB" sz="4000" b="1" dirty="0">
                <a:solidFill>
                  <a:schemeClr val="accent6"/>
                </a:solidFill>
              </a:rPr>
              <a:t>The world is at your fingertips – if you are on the internet.</a:t>
            </a:r>
            <a:r>
              <a:rPr lang="en-GB" sz="4000" dirty="0">
                <a:solidFill>
                  <a:schemeClr val="accent6"/>
                </a:solidFill>
              </a:rPr>
              <a:t> The internet is one of the most amazing results of science. It is a worldwide network  of computers, linked like one huge electrical spiders web.</a:t>
            </a:r>
          </a:p>
        </p:txBody>
      </p:sp>
    </p:spTree>
    <p:extLst>
      <p:ext uri="{BB962C8B-B14F-4D97-AF65-F5344CB8AC3E}">
        <p14:creationId xmlns:p14="http://schemas.microsoft.com/office/powerpoint/2010/main" val="28898389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DividendVTI">
  <a:themeElements>
    <a:clrScheme name="AnalogousFromDarkSeedLeftStep">
      <a:dk1>
        <a:srgbClr val="000000"/>
      </a:dk1>
      <a:lt1>
        <a:srgbClr val="FFFFFF"/>
      </a:lt1>
      <a:dk2>
        <a:srgbClr val="412434"/>
      </a:dk2>
      <a:lt2>
        <a:srgbClr val="E2E8E6"/>
      </a:lt2>
      <a:accent1>
        <a:srgbClr val="E72961"/>
      </a:accent1>
      <a:accent2>
        <a:srgbClr val="D5179F"/>
      </a:accent2>
      <a:accent3>
        <a:srgbClr val="CE29E7"/>
      </a:accent3>
      <a:accent4>
        <a:srgbClr val="7929D8"/>
      </a:accent4>
      <a:accent5>
        <a:srgbClr val="453EE9"/>
      </a:accent5>
      <a:accent6>
        <a:srgbClr val="175FD5"/>
      </a:accent6>
      <a:hlink>
        <a:srgbClr val="7B67CC"/>
      </a:hlink>
      <a:folHlink>
        <a:srgbClr val="7F7F7F"/>
      </a:folHlink>
    </a:clrScheme>
    <a:fontScheme name="Dividend">
      <a:majorFont>
        <a:latin typeface="Century School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docProps/app.xml><?xml version="1.0" encoding="utf-8"?>
<Properties xmlns="http://schemas.openxmlformats.org/officeDocument/2006/extended-properties" xmlns:vt="http://schemas.openxmlformats.org/officeDocument/2006/docPropsVTypes">
  <TotalTime>385</TotalTime>
  <Words>672</Words>
  <Application>Microsoft Office PowerPoint</Application>
  <PresentationFormat>Widescreen</PresentationFormat>
  <Paragraphs>30</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Century Schoolbook</vt:lpstr>
      <vt:lpstr>Franklin Gothic Book</vt:lpstr>
      <vt:lpstr>Wingdings 2</vt:lpstr>
      <vt:lpstr>DividendVTI</vt:lpstr>
      <vt:lpstr> wild about science</vt:lpstr>
      <vt:lpstr>When science is hot!</vt:lpstr>
      <vt:lpstr>Engine power</vt:lpstr>
      <vt:lpstr>The power of lasers</vt:lpstr>
      <vt:lpstr>PowerPoint Presentation</vt:lpstr>
      <vt:lpstr>Mysterious magnets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 about science</dc:title>
  <dc:creator>mwhitley</dc:creator>
  <cp:lastModifiedBy>Adam Belton</cp:lastModifiedBy>
  <cp:revision>3</cp:revision>
  <dcterms:created xsi:type="dcterms:W3CDTF">2020-05-21T09:33:56Z</dcterms:created>
  <dcterms:modified xsi:type="dcterms:W3CDTF">2020-05-22T09:18:07Z</dcterms:modified>
</cp:coreProperties>
</file>